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handoutMasterIdLst>
    <p:handoutMasterId r:id="rId14"/>
  </p:handoutMasterIdLst>
  <p:sldIdLst>
    <p:sldId id="706" r:id="rId2"/>
    <p:sldId id="712" r:id="rId3"/>
    <p:sldId id="823" r:id="rId4"/>
    <p:sldId id="824" r:id="rId5"/>
    <p:sldId id="789" r:id="rId6"/>
    <p:sldId id="790" r:id="rId7"/>
    <p:sldId id="791" r:id="rId8"/>
    <p:sldId id="819" r:id="rId9"/>
    <p:sldId id="820" r:id="rId10"/>
    <p:sldId id="821" r:id="rId11"/>
    <p:sldId id="822" r:id="rId12"/>
  </p:sldIdLst>
  <p:sldSz cx="18288000" cy="10287000"/>
  <p:notesSz cx="18288000" cy="10287000"/>
  <p:embeddedFontLst>
    <p:embeddedFont>
      <p:font typeface="Gill Sans MT" panose="020B0502020104020203" pitchFamily="34" charset="77"/>
      <p:regular r:id="rId15"/>
      <p:bold r:id="rId16"/>
      <p:italic r:id="rId17"/>
      <p:boldItalic r:id="rId18"/>
    </p:embeddedFont>
    <p:embeddedFont>
      <p:font typeface="Montserrat" pitchFamily="2" charset="77"/>
      <p:regular r:id="rId19"/>
      <p:bold r:id="rId20"/>
      <p:italic r:id="rId21"/>
      <p:boldItalic r:id="rId22"/>
    </p:embeddedFont>
    <p:embeddedFont>
      <p:font typeface="Montserrat Bold" pitchFamily="2" charset="77"/>
      <p:regular r:id="rId23"/>
      <p:bold r:id="rId24"/>
    </p:embeddedFont>
    <p:embeddedFont>
      <p:font typeface="Montserrat Semi-Bold" panose="020B0604020202020204" pitchFamily="34" charset="0"/>
      <p:regular r:id="rId25"/>
    </p:embeddedFont>
  </p:embeddedFontLst>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1" userDrawn="1">
          <p15:clr>
            <a:srgbClr val="A4A3A4"/>
          </p15:clr>
        </p15:guide>
        <p15:guide id="2" pos="290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e RAIMBAULT" initials="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B68"/>
    <a:srgbClr val="FEE3A0"/>
    <a:srgbClr val="363B66"/>
    <a:srgbClr val="FDCF60"/>
    <a:srgbClr val="D6A300"/>
    <a:srgbClr val="95B3D7"/>
    <a:srgbClr val="376092"/>
    <a:srgbClr val="30586C"/>
    <a:srgbClr val="78B6DD"/>
    <a:srgbClr val="F9E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AC3CCA-C797-4891-BE02-D94E43425B78}">
  <a:tblStyle styleId="{D7AC3CCA-C797-4891-BE02-D94E43425B78}" styleName="Medium Style 4">
    <a:wholeTbl>
      <a:tcTxStyle>
        <a:fontRef idx="minor">
          <a:prstClr val="black"/>
        </a:fontRef>
        <a:schemeClr val="dk1"/>
      </a:tcTxStyle>
      <a:tcStyle>
        <a:tcBdr>
          <a:left>
            <a:ln w="12700">
              <a:solidFill>
                <a:schemeClr val="dk1"/>
              </a:solidFill>
            </a:ln>
          </a:left>
          <a:right>
            <a:ln w="12700">
              <a:solidFill>
                <a:schemeClr val="dk1"/>
              </a:solidFill>
            </a:ln>
          </a:right>
          <a:top>
            <a:ln w="12700">
              <a:solidFill>
                <a:schemeClr val="dk1"/>
              </a:solidFill>
            </a:ln>
          </a:top>
          <a:bottom>
            <a:ln w="12700">
              <a:solidFill>
                <a:schemeClr val="dk1"/>
              </a:solidFill>
            </a:ln>
          </a:bottom>
          <a:insideH>
            <a:ln w="12700">
              <a:solidFill>
                <a:schemeClr val="dk1"/>
              </a:solidFill>
            </a:ln>
          </a:insideH>
          <a:insideV>
            <a:ln w="12700">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dk1"/>
              </a:solidFill>
            </a:ln>
          </a:top>
        </a:tcBdr>
        <a:fill>
          <a:solidFill>
            <a:schemeClr val="dk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dk1"/>
              </a:solidFill>
            </a:ln>
          </a:bottom>
        </a:tcBdr>
        <a:fill>
          <a:solidFill>
            <a:schemeClr val="dk1">
              <a:tint val="20000"/>
            </a:schemeClr>
          </a:solidFill>
        </a:fill>
      </a:tcStyle>
    </a:firstRow>
    <a:neCell>
      <a:tcStyle>
        <a:tcBdr/>
      </a:tcStyle>
    </a:neCell>
    <a:nwCell>
      <a:tcStyle>
        <a:tcBdr/>
      </a:tcStyle>
    </a:nwCell>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1" autoAdjust="0"/>
    <p:restoredTop sz="94150" autoAdjust="0"/>
  </p:normalViewPr>
  <p:slideViewPr>
    <p:cSldViewPr>
      <p:cViewPr varScale="1">
        <p:scale>
          <a:sx n="80" d="100"/>
          <a:sy n="80" d="100"/>
        </p:scale>
        <p:origin x="1072" y="208"/>
      </p:cViewPr>
      <p:guideLst>
        <p:guide orient="horz" pos="2061"/>
        <p:guide pos="2902"/>
      </p:guideLst>
    </p:cSldViewPr>
  </p:slideViewPr>
  <p:notesTextViewPr>
    <p:cViewPr>
      <p:scale>
        <a:sx n="1" d="1"/>
        <a:sy n="1" d="1"/>
      </p:scale>
      <p:origin x="0" y="0"/>
    </p:cViewPr>
  </p:notesTextViewPr>
  <p:notesViewPr>
    <p:cSldViewPr>
      <p:cViewPr varScale="1">
        <p:scale>
          <a:sx n="43" d="100"/>
          <a:sy n="43" d="100"/>
        </p:scale>
        <p:origin x="1280"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B7722F2-5A9A-FD42-2152-AC46CBCD7FC2}"/>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A40307B-9CBD-C04B-04EA-C7DC551C0CCC}"/>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7BD4B234-015A-44C2-A706-D1A28DE2716C}" type="datetimeFigureOut">
              <a:rPr lang="fr-FR" smtClean="0"/>
              <a:t>16/04/2025</a:t>
            </a:fld>
            <a:endParaRPr lang="fr-FR"/>
          </a:p>
        </p:txBody>
      </p:sp>
      <p:sp>
        <p:nvSpPr>
          <p:cNvPr id="4" name="Espace réservé du pied de page 3">
            <a:extLst>
              <a:ext uri="{FF2B5EF4-FFF2-40B4-BE49-F238E27FC236}">
                <a16:creationId xmlns:a16="http://schemas.microsoft.com/office/drawing/2014/main" id="{0122E8C8-9D2D-60DA-765F-711367F4F0CF}"/>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BEC30A5-30A6-30F3-7302-E23A3AE88657}"/>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DCB86252-DF45-48BE-AEE8-ADA31DEEE4AB}" type="slidenum">
              <a:rPr lang="fr-FR" smtClean="0"/>
              <a:t>‹N°›</a:t>
            </a:fld>
            <a:endParaRPr lang="fr-FR"/>
          </a:p>
        </p:txBody>
      </p:sp>
    </p:spTree>
    <p:extLst>
      <p:ext uri="{BB962C8B-B14F-4D97-AF65-F5344CB8AC3E}">
        <p14:creationId xmlns:p14="http://schemas.microsoft.com/office/powerpoint/2010/main" val="3084307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57900" y="1285875"/>
            <a:ext cx="6172200" cy="3471863"/>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endParaRPr lang="fr-FR"/>
          </a:p>
        </p:txBody>
      </p:sp>
    </p:spTree>
    <p:extLst>
      <p:ext uri="{BB962C8B-B14F-4D97-AF65-F5344CB8AC3E}">
        <p14:creationId xmlns:p14="http://schemas.microsoft.com/office/powerpoint/2010/main" val="209809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57900" y="1285875"/>
            <a:ext cx="6172200" cy="3471863"/>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endParaRPr lang="fr-FR"/>
          </a:p>
        </p:txBody>
      </p:sp>
    </p:spTree>
    <p:extLst>
      <p:ext uri="{BB962C8B-B14F-4D97-AF65-F5344CB8AC3E}">
        <p14:creationId xmlns:p14="http://schemas.microsoft.com/office/powerpoint/2010/main" val="38023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57900" y="1285875"/>
            <a:ext cx="6172200" cy="3471863"/>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endParaRPr lang="fr-FR"/>
          </a:p>
        </p:txBody>
      </p:sp>
    </p:spTree>
    <p:extLst>
      <p:ext uri="{BB962C8B-B14F-4D97-AF65-F5344CB8AC3E}">
        <p14:creationId xmlns:p14="http://schemas.microsoft.com/office/powerpoint/2010/main" val="166974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57900" y="1285875"/>
            <a:ext cx="6172200" cy="3471863"/>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endParaRPr lang="fr-FR"/>
          </a:p>
        </p:txBody>
      </p:sp>
    </p:spTree>
    <p:extLst>
      <p:ext uri="{BB962C8B-B14F-4D97-AF65-F5344CB8AC3E}">
        <p14:creationId xmlns:p14="http://schemas.microsoft.com/office/powerpoint/2010/main" val="171756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57900" y="1285875"/>
            <a:ext cx="6172200" cy="3471863"/>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endParaRPr lang="fr-FR"/>
          </a:p>
        </p:txBody>
      </p:sp>
    </p:spTree>
    <p:extLst>
      <p:ext uri="{BB962C8B-B14F-4D97-AF65-F5344CB8AC3E}">
        <p14:creationId xmlns:p14="http://schemas.microsoft.com/office/powerpoint/2010/main" val="322431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57900" y="1285875"/>
            <a:ext cx="6172200" cy="3471863"/>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endParaRPr lang="fr-FR"/>
          </a:p>
        </p:txBody>
      </p:sp>
    </p:spTree>
    <p:extLst>
      <p:ext uri="{BB962C8B-B14F-4D97-AF65-F5344CB8AC3E}">
        <p14:creationId xmlns:p14="http://schemas.microsoft.com/office/powerpoint/2010/main" val="129055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57900" y="1285875"/>
            <a:ext cx="6172200" cy="3471863"/>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endParaRPr lang="fr-FR"/>
          </a:p>
        </p:txBody>
      </p:sp>
    </p:spTree>
    <p:extLst>
      <p:ext uri="{BB962C8B-B14F-4D97-AF65-F5344CB8AC3E}">
        <p14:creationId xmlns:p14="http://schemas.microsoft.com/office/powerpoint/2010/main" val="205599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Disposition personnalisée">
    <p:spTree>
      <p:nvGrpSpPr>
        <p:cNvPr id="1" name=""/>
        <p:cNvGrpSpPr/>
        <p:nvPr/>
      </p:nvGrpSpPr>
      <p:grpSpPr bwMode="auto">
        <a:xfrm>
          <a:off x="0" y="0"/>
          <a:ext cx="0" cy="0"/>
          <a:chOff x="0" y="0"/>
          <a:chExt cx="0" cy="0"/>
        </a:xfrm>
      </p:grpSpPr>
      <p:sp>
        <p:nvSpPr>
          <p:cNvPr id="12" name="Espace réservé du texte 11">
            <a:extLst>
              <a:ext uri="{FF2B5EF4-FFF2-40B4-BE49-F238E27FC236}">
                <a16:creationId xmlns:a16="http://schemas.microsoft.com/office/drawing/2014/main" id="{52D6C9A7-FF8C-1CEF-E2B1-D3A072B3D6ED}"/>
              </a:ext>
            </a:extLst>
          </p:cNvPr>
          <p:cNvSpPr>
            <a:spLocks noGrp="1"/>
          </p:cNvSpPr>
          <p:nvPr>
            <p:ph type="body" sz="quarter" idx="12"/>
          </p:nvPr>
        </p:nvSpPr>
        <p:spPr>
          <a:xfrm>
            <a:off x="1655763" y="1974850"/>
            <a:ext cx="14112875" cy="4897438"/>
          </a:xfrm>
        </p:spPr>
        <p:txBody>
          <a:bodyPr/>
          <a:lstStyle>
            <a:lvl1pPr>
              <a:defRPr>
                <a:solidFill>
                  <a:srgbClr val="30586C"/>
                </a:solidFill>
                <a:latin typeface="Gill Sans MT" panose="020B0502020104020203" pitchFamily="34" charset="0"/>
              </a:defRPr>
            </a:lvl1pPr>
            <a:lvl2pPr>
              <a:defRPr>
                <a:solidFill>
                  <a:srgbClr val="30586C"/>
                </a:solidFill>
                <a:latin typeface="Gill Sans MT" panose="020B0502020104020203" pitchFamily="34" charset="0"/>
              </a:defRPr>
            </a:lvl2pPr>
            <a:lvl3pPr>
              <a:defRPr>
                <a:solidFill>
                  <a:srgbClr val="30586C"/>
                </a:solidFill>
                <a:latin typeface="Gill Sans MT" panose="020B0502020104020203" pitchFamily="34" charset="0"/>
              </a:defRPr>
            </a:lvl3pPr>
            <a:lvl4pPr>
              <a:defRPr>
                <a:solidFill>
                  <a:srgbClr val="30586C"/>
                </a:solidFill>
                <a:latin typeface="Gill Sans MT" panose="020B0502020104020203" pitchFamily="34" charset="0"/>
              </a:defRPr>
            </a:lvl4pPr>
            <a:lvl5pPr>
              <a:defRPr>
                <a:solidFill>
                  <a:srgbClr val="30586C"/>
                </a:solidFill>
                <a:latin typeface="Gill Sans MT" panose="020B05020201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Title 1"/>
          <p:cNvSpPr>
            <a:spLocks noGrp="1"/>
          </p:cNvSpPr>
          <p:nvPr>
            <p:ph type="ctrTitle" hasCustomPrompt="1"/>
          </p:nvPr>
        </p:nvSpPr>
        <p:spPr bwMode="auto">
          <a:xfrm>
            <a:off x="935088" y="390972"/>
            <a:ext cx="12885373" cy="1470025"/>
          </a:xfrm>
          <a:prstGeom prst="rect">
            <a:avLst/>
          </a:prstGeom>
        </p:spPr>
        <p:txBody>
          <a:bodyPr/>
          <a:lstStyle>
            <a:lvl1pPr>
              <a:defRPr>
                <a:solidFill>
                  <a:srgbClr val="30586C"/>
                </a:solidFill>
              </a:defRPr>
            </a:lvl1pPr>
          </a:lstStyle>
          <a:p>
            <a:pPr>
              <a:defRPr/>
            </a:pPr>
            <a:r>
              <a:rPr lang="en-US" dirty="0"/>
              <a:t>Click to edit Master title </a:t>
            </a:r>
            <a:r>
              <a:rPr lang="en-US" dirty="0" err="1"/>
              <a:t>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1_Disposition personnalisée">
    <p:spTree>
      <p:nvGrpSpPr>
        <p:cNvPr id="1" name=""/>
        <p:cNvGrpSpPr/>
        <p:nvPr/>
      </p:nvGrpSpPr>
      <p:grpSpPr bwMode="auto">
        <a:xfrm>
          <a:off x="0" y="0"/>
          <a:ext cx="0" cy="0"/>
          <a:chOff x="0" y="0"/>
          <a:chExt cx="0" cy="0"/>
        </a:xfrm>
      </p:grpSpPr>
      <p:sp>
        <p:nvSpPr>
          <p:cNvPr id="5" name="Rectangle 4"/>
          <p:cNvSpPr/>
          <p:nvPr userDrawn="1"/>
        </p:nvSpPr>
        <p:spPr bwMode="auto">
          <a:xfrm>
            <a:off x="0" y="-114299"/>
            <a:ext cx="18288000" cy="1513384"/>
          </a:xfrm>
          <a:prstGeom prst="rect">
            <a:avLst/>
          </a:prstGeom>
          <a:solidFill>
            <a:srgbClr val="305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sz="4400">
              <a:solidFill>
                <a:srgbClr val="30586C"/>
              </a:solidFill>
              <a:latin typeface="Montserrat"/>
            </a:endParaRPr>
          </a:p>
        </p:txBody>
      </p:sp>
      <p:sp>
        <p:nvSpPr>
          <p:cNvPr id="2" name="Titre 1"/>
          <p:cNvSpPr>
            <a:spLocks noGrp="1"/>
          </p:cNvSpPr>
          <p:nvPr>
            <p:ph type="title"/>
          </p:nvPr>
        </p:nvSpPr>
        <p:spPr bwMode="auto">
          <a:xfrm>
            <a:off x="950056" y="390971"/>
            <a:ext cx="17678400" cy="1247328"/>
          </a:xfrm>
          <a:prstGeom prst="rect">
            <a:avLst/>
          </a:prstGeom>
        </p:spPr>
        <p:txBody>
          <a:bodyPr>
            <a:noAutofit/>
          </a:bodyPr>
          <a:lstStyle>
            <a:lvl1pPr algn="l" defTabSz="914400">
              <a:spcBef>
                <a:spcPts val="0"/>
              </a:spcBef>
              <a:buNone/>
              <a:defRPr sz="4500" b="1" cap="all" dirty="0">
                <a:solidFill>
                  <a:schemeClr val="bg1"/>
                </a:solidFill>
                <a:latin typeface="Montserrat"/>
                <a:ea typeface="+mj-ea"/>
                <a:cs typeface="+mj-cs"/>
              </a:defRPr>
            </a:lvl1pPr>
          </a:lstStyle>
          <a:p>
            <a:pPr>
              <a:defRPr/>
            </a:pPr>
            <a:r>
              <a:rPr lang="fr-FR" dirty="0"/>
              <a:t>Modifiez le style du titre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blank" preserve="1" userDrawn="1">
  <p:cSld name="1_Blank">
    <p:spTree>
      <p:nvGrpSpPr>
        <p:cNvPr id="1" name=""/>
        <p:cNvGrpSpPr/>
        <p:nvPr/>
      </p:nvGrpSpPr>
      <p:grpSpPr bwMode="auto">
        <a:xfrm>
          <a:off x="0" y="0"/>
          <a:ext cx="0" cy="0"/>
          <a:chOff x="0" y="0"/>
          <a:chExt cx="0" cy="0"/>
        </a:xfrm>
      </p:grpSpPr>
      <p:sp>
        <p:nvSpPr>
          <p:cNvPr id="5" name="Rectangle 4"/>
          <p:cNvSpPr/>
          <p:nvPr userDrawn="1"/>
        </p:nvSpPr>
        <p:spPr bwMode="auto">
          <a:xfrm>
            <a:off x="0" y="9463980"/>
            <a:ext cx="18288000" cy="823019"/>
          </a:xfrm>
          <a:prstGeom prst="rect">
            <a:avLst/>
          </a:prstGeom>
          <a:solidFill>
            <a:srgbClr val="305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30586C"/>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35888" y="9680004"/>
            <a:ext cx="2304256" cy="444583"/>
          </a:xfrm>
          <a:prstGeom prst="rect">
            <a:avLst/>
          </a:prstGeom>
        </p:spPr>
      </p:pic>
      <p:sp>
        <p:nvSpPr>
          <p:cNvPr id="4" name="Rectangle 3"/>
          <p:cNvSpPr/>
          <p:nvPr userDrawn="1"/>
        </p:nvSpPr>
        <p:spPr bwMode="auto">
          <a:xfrm>
            <a:off x="0" y="-114300"/>
            <a:ext cx="18288000" cy="1513384"/>
          </a:xfrm>
          <a:prstGeom prst="rect">
            <a:avLst/>
          </a:prstGeom>
          <a:solidFill>
            <a:srgbClr val="305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sz="3600">
              <a:solidFill>
                <a:srgbClr val="30586C"/>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2_Blank">
    <p:spTree>
      <p:nvGrpSpPr>
        <p:cNvPr id="1" name=""/>
        <p:cNvGrpSpPr/>
        <p:nvPr/>
      </p:nvGrpSpPr>
      <p:grpSpPr bwMode="auto">
        <a:xfrm>
          <a:off x="0" y="0"/>
          <a:ext cx="0" cy="0"/>
          <a:chOff x="0" y="0"/>
          <a:chExt cx="0" cy="0"/>
        </a:xfrm>
      </p:grpSpPr>
      <p:sp>
        <p:nvSpPr>
          <p:cNvPr id="5" name="Rectangle 4"/>
          <p:cNvSpPr/>
          <p:nvPr userDrawn="1"/>
        </p:nvSpPr>
        <p:spPr bwMode="auto">
          <a:xfrm>
            <a:off x="0" y="9463980"/>
            <a:ext cx="18288000" cy="823019"/>
          </a:xfrm>
          <a:prstGeom prst="rect">
            <a:avLst/>
          </a:prstGeom>
          <a:solidFill>
            <a:srgbClr val="305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30586C"/>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35888" y="9680004"/>
            <a:ext cx="2304256" cy="444583"/>
          </a:xfrm>
          <a:prstGeom prst="rect">
            <a:avLst/>
          </a:prstGeom>
        </p:spPr>
      </p:pic>
    </p:spTree>
    <p:extLst>
      <p:ext uri="{BB962C8B-B14F-4D97-AF65-F5344CB8AC3E}">
        <p14:creationId xmlns:p14="http://schemas.microsoft.com/office/powerpoint/2010/main" val="618327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7_Title Only">
    <p:spTree>
      <p:nvGrpSpPr>
        <p:cNvPr id="1" name=""/>
        <p:cNvGrpSpPr/>
        <p:nvPr/>
      </p:nvGrpSpPr>
      <p:grpSpPr bwMode="auto">
        <a:xfrm>
          <a:off x="0" y="0"/>
          <a:ext cx="0" cy="0"/>
          <a:chOff x="0" y="0"/>
          <a:chExt cx="0" cy="0"/>
        </a:xfrm>
      </p:grpSpPr>
      <p:sp>
        <p:nvSpPr>
          <p:cNvPr id="6" name="Rectangle 5"/>
          <p:cNvSpPr/>
          <p:nvPr userDrawn="1"/>
        </p:nvSpPr>
        <p:spPr bwMode="auto">
          <a:xfrm>
            <a:off x="0" y="0"/>
            <a:ext cx="8423920" cy="10287000"/>
          </a:xfrm>
          <a:prstGeom prst="rect">
            <a:avLst/>
          </a:prstGeom>
          <a:solidFill>
            <a:srgbClr val="FDC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35888" y="9680003"/>
            <a:ext cx="2304256" cy="444583"/>
          </a:xfrm>
          <a:prstGeom prst="rect">
            <a:avLst/>
          </a:prstGeom>
        </p:spPr>
      </p:pic>
      <p:sp>
        <p:nvSpPr>
          <p:cNvPr id="8" name="Espace réservé du contenu 5">
            <a:extLst>
              <a:ext uri="{FF2B5EF4-FFF2-40B4-BE49-F238E27FC236}">
                <a16:creationId xmlns:a16="http://schemas.microsoft.com/office/drawing/2014/main" id="{5D4FE06D-1668-5F90-CA92-65ED1C504945}"/>
              </a:ext>
            </a:extLst>
          </p:cNvPr>
          <p:cNvSpPr>
            <a:spLocks noGrp="1"/>
          </p:cNvSpPr>
          <p:nvPr>
            <p:ph sz="quarter" idx="12" hasCustomPrompt="1"/>
          </p:nvPr>
        </p:nvSpPr>
        <p:spPr bwMode="auto">
          <a:xfrm>
            <a:off x="1101082" y="3303161"/>
            <a:ext cx="6192812" cy="2304231"/>
          </a:xfrm>
          <a:prstGeom prst="rect">
            <a:avLst/>
          </a:prstGeom>
        </p:spPr>
        <p:txBody>
          <a:bodyPr>
            <a:normAutofit/>
          </a:bodyPr>
          <a:lstStyle>
            <a:lvl1pPr marL="0" indent="0">
              <a:buNone/>
              <a:defRPr sz="8000" b="1">
                <a:solidFill>
                  <a:schemeClr val="bg1"/>
                </a:solidFill>
              </a:defRPr>
            </a:lvl1pPr>
          </a:lstStyle>
          <a:p>
            <a:pPr lvl="0"/>
            <a:r>
              <a:rPr lang="fr-FR" dirty="0"/>
              <a:t>TITRE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3" name="Subtitle 2"/>
          <p:cNvSpPr>
            <a:spLocks noGrp="1"/>
          </p:cNvSpPr>
          <p:nvPr>
            <p:ph type="subTitle" idx="1"/>
          </p:nvPr>
        </p:nvSpPr>
        <p:spPr bwMode="auto">
          <a:xfrm>
            <a:off x="937088" y="2047156"/>
            <a:ext cx="13335000" cy="762000"/>
          </a:xfrm>
          <a:prstGeom prst="rect">
            <a:avLst/>
          </a:prstGeom>
        </p:spPr>
        <p:txBody>
          <a:bodyPr/>
          <a:lstStyle>
            <a:lvl1pPr marL="0" indent="0" algn="just">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dirty="0"/>
              <a:t>Click to edit Master subtitle style</a:t>
            </a:r>
            <a:endParaRPr dirty="0"/>
          </a:p>
        </p:txBody>
      </p:sp>
      <p:sp>
        <p:nvSpPr>
          <p:cNvPr id="7" name="Rectangle 6"/>
          <p:cNvSpPr/>
          <p:nvPr userDrawn="1"/>
        </p:nvSpPr>
        <p:spPr bwMode="auto">
          <a:xfrm>
            <a:off x="0" y="0"/>
            <a:ext cx="18288000" cy="1399084"/>
          </a:xfrm>
          <a:prstGeom prst="rect">
            <a:avLst/>
          </a:prstGeom>
          <a:solidFill>
            <a:srgbClr val="305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le 1"/>
          <p:cNvSpPr>
            <a:spLocks noGrp="1"/>
          </p:cNvSpPr>
          <p:nvPr>
            <p:ph type="ctrTitle"/>
          </p:nvPr>
        </p:nvSpPr>
        <p:spPr bwMode="auto">
          <a:xfrm>
            <a:off x="935088" y="390972"/>
            <a:ext cx="12885373" cy="1470025"/>
          </a:xfrm>
          <a:prstGeom prst="rect">
            <a:avLst/>
          </a:prstGeom>
        </p:spPr>
        <p:txBody>
          <a:bodyPr/>
          <a:lstStyle>
            <a:lvl1pPr>
              <a:defRPr sz="4500">
                <a:solidFill>
                  <a:schemeClr val="bg1"/>
                </a:solidFill>
              </a:defRPr>
            </a:lvl1pPr>
          </a:lstStyle>
          <a:p>
            <a:pPr>
              <a:defRPr/>
            </a:pPr>
            <a:r>
              <a:rPr lang="en-US" dirty="0"/>
              <a:t>Click to edit Master title style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6_Title Only">
    <p:spTree>
      <p:nvGrpSpPr>
        <p:cNvPr id="1" name=""/>
        <p:cNvGrpSpPr/>
        <p:nvPr/>
      </p:nvGrpSpPr>
      <p:grpSpPr bwMode="auto">
        <a:xfrm>
          <a:off x="0" y="0"/>
          <a:ext cx="0" cy="0"/>
          <a:chOff x="0" y="0"/>
          <a:chExt cx="0" cy="0"/>
        </a:xfrm>
      </p:grpSpPr>
      <p:sp>
        <p:nvSpPr>
          <p:cNvPr id="6" name="Rectangle 5"/>
          <p:cNvSpPr/>
          <p:nvPr userDrawn="1"/>
        </p:nvSpPr>
        <p:spPr bwMode="auto">
          <a:xfrm>
            <a:off x="0" y="1399084"/>
            <a:ext cx="18288000" cy="8887916"/>
          </a:xfrm>
          <a:prstGeom prst="rect">
            <a:avLst/>
          </a:prstGeom>
          <a:solidFill>
            <a:srgbClr val="FDC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35888" y="9680004"/>
            <a:ext cx="2304256" cy="44458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1_Title Only">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p:spTree>
      <p:nvGrpSpPr>
        <p:cNvPr id="1" name=""/>
        <p:cNvGrpSpPr/>
        <p:nvPr/>
      </p:nvGrpSpPr>
      <p:grpSpPr bwMode="auto">
        <a:xfrm>
          <a:off x="0" y="0"/>
          <a:ext cx="0" cy="0"/>
          <a:chOff x="0" y="0"/>
          <a:chExt cx="0" cy="0"/>
        </a:xfrm>
      </p:grpSpPr>
      <p:sp>
        <p:nvSpPr>
          <p:cNvPr id="5" name="AutoShape 2"/>
          <p:cNvSpPr/>
          <p:nvPr userDrawn="1"/>
        </p:nvSpPr>
        <p:spPr bwMode="auto">
          <a:xfrm>
            <a:off x="5480453" y="0"/>
            <a:ext cx="12941680" cy="10287000"/>
          </a:xfrm>
          <a:prstGeom prst="rect">
            <a:avLst/>
          </a:prstGeom>
          <a:solidFill>
            <a:srgbClr val="FDCF60"/>
          </a:solidFill>
        </p:spPr>
        <p:txBody>
          <a:bodyPr/>
          <a:lstStyle/>
          <a:p>
            <a:pPr>
              <a:defRPr/>
            </a:pPr>
            <a:endParaRPr lang="fr-FR"/>
          </a:p>
        </p:txBody>
      </p:sp>
      <p:grpSp>
        <p:nvGrpSpPr>
          <p:cNvPr id="6" name="Group 3"/>
          <p:cNvGrpSpPr/>
          <p:nvPr userDrawn="1"/>
        </p:nvGrpSpPr>
        <p:grpSpPr bwMode="auto">
          <a:xfrm>
            <a:off x="1079104" y="6943700"/>
            <a:ext cx="3748113" cy="2429805"/>
            <a:chOff x="0" y="417683"/>
            <a:chExt cx="4997484" cy="3239740"/>
          </a:xfrm>
        </p:grpSpPr>
        <p:sp>
          <p:nvSpPr>
            <p:cNvPr id="7" name="AutoShape 4"/>
            <p:cNvSpPr/>
            <p:nvPr/>
          </p:nvSpPr>
          <p:spPr bwMode="auto">
            <a:xfrm>
              <a:off x="32229" y="417683"/>
              <a:ext cx="1250433" cy="172797"/>
            </a:xfrm>
            <a:prstGeom prst="rect">
              <a:avLst/>
            </a:prstGeom>
            <a:solidFill>
              <a:srgbClr val="30586C"/>
            </a:solidFill>
            <a:ln>
              <a:solidFill>
                <a:srgbClr val="30586C"/>
              </a:solidFill>
            </a:ln>
          </p:spPr>
          <p:txBody>
            <a:bodyPr/>
            <a:lstStyle/>
            <a:p>
              <a:pPr>
                <a:defRPr/>
              </a:pPr>
              <a:endParaRPr lang="fr-FR"/>
            </a:p>
          </p:txBody>
        </p:sp>
        <p:sp>
          <p:nvSpPr>
            <p:cNvPr id="8" name="TextBox 5"/>
            <p:cNvSpPr txBox="1"/>
            <p:nvPr/>
          </p:nvSpPr>
          <p:spPr bwMode="auto">
            <a:xfrm>
              <a:off x="0" y="784842"/>
              <a:ext cx="4997484" cy="2872581"/>
            </a:xfrm>
            <a:prstGeom prst="rect">
              <a:avLst/>
            </a:prstGeom>
            <a:grpFill/>
          </p:spPr>
          <p:txBody>
            <a:bodyPr lIns="0" tIns="0" rIns="0" bIns="0" rtlCol="0" anchor="t">
              <a:spAutoFit/>
            </a:bodyPr>
            <a:lstStyle/>
            <a:p>
              <a:pPr>
                <a:lnSpc>
                  <a:spcPts val="4200"/>
                </a:lnSpc>
                <a:spcBef>
                  <a:spcPts val="0"/>
                </a:spcBef>
                <a:defRPr/>
              </a:pPr>
              <a:r>
                <a:rPr lang="en-US" sz="3000" b="0" dirty="0" err="1">
                  <a:solidFill>
                    <a:srgbClr val="30586C"/>
                  </a:solidFill>
                  <a:latin typeface="Gill Sans MT" panose="020B0502020104020203" pitchFamily="34" charset="0"/>
                </a:rPr>
                <a:t>Accompagnement</a:t>
              </a:r>
              <a:r>
                <a:rPr lang="en-US" sz="3000" b="0" dirty="0">
                  <a:solidFill>
                    <a:srgbClr val="30586C"/>
                  </a:solidFill>
                  <a:latin typeface="Gill Sans MT" panose="020B0502020104020203" pitchFamily="34" charset="0"/>
                </a:rPr>
                <a:t> </a:t>
              </a:r>
              <a:r>
                <a:rPr lang="en-US" sz="3000" b="0" dirty="0" err="1">
                  <a:solidFill>
                    <a:srgbClr val="30586C"/>
                  </a:solidFill>
                  <a:latin typeface="Gill Sans MT" panose="020B0502020104020203" pitchFamily="34" charset="0"/>
                </a:rPr>
                <a:t>personnalisé</a:t>
              </a:r>
              <a:r>
                <a:rPr lang="en-US" sz="3000" b="0" dirty="0">
                  <a:solidFill>
                    <a:srgbClr val="30586C"/>
                  </a:solidFill>
                  <a:latin typeface="Gill Sans MT" panose="020B0502020104020203" pitchFamily="34" charset="0"/>
                </a:rPr>
                <a:t> </a:t>
              </a:r>
              <a:r>
                <a:rPr lang="en-US" sz="3000" b="0" dirty="0" err="1">
                  <a:solidFill>
                    <a:srgbClr val="30586C"/>
                  </a:solidFill>
                  <a:latin typeface="Gill Sans MT" panose="020B0502020104020203" pitchFamily="34" charset="0"/>
                </a:rPr>
                <a:t>vers</a:t>
              </a:r>
              <a:r>
                <a:rPr lang="en-US" sz="3000" b="0" dirty="0">
                  <a:solidFill>
                    <a:srgbClr val="30586C"/>
                  </a:solidFill>
                  <a:latin typeface="Gill Sans MT" panose="020B0502020104020203" pitchFamily="34" charset="0"/>
                </a:rPr>
                <a:t> la </a:t>
              </a:r>
              <a:r>
                <a:rPr lang="en-US" sz="3000" b="0" dirty="0" err="1">
                  <a:solidFill>
                    <a:srgbClr val="30586C"/>
                  </a:solidFill>
                  <a:latin typeface="Gill Sans MT" panose="020B0502020104020203" pitchFamily="34" charset="0"/>
                </a:rPr>
                <a:t>réussite</a:t>
              </a:r>
              <a:r>
                <a:rPr lang="en-US" sz="3000" b="0" dirty="0">
                  <a:solidFill>
                    <a:srgbClr val="30586C"/>
                  </a:solidFill>
                  <a:latin typeface="Gill Sans MT" panose="020B0502020104020203" pitchFamily="34" charset="0"/>
                </a:rPr>
                <a:t> de </a:t>
              </a:r>
              <a:r>
                <a:rPr lang="en-US" sz="3000" b="0" dirty="0" err="1">
                  <a:solidFill>
                    <a:srgbClr val="30586C"/>
                  </a:solidFill>
                  <a:latin typeface="Gill Sans MT" panose="020B0502020104020203" pitchFamily="34" charset="0"/>
                </a:rPr>
                <a:t>vos</a:t>
              </a:r>
              <a:r>
                <a:rPr lang="en-US" sz="3000" b="0" dirty="0">
                  <a:solidFill>
                    <a:srgbClr val="30586C"/>
                  </a:solidFill>
                  <a:latin typeface="Gill Sans MT" panose="020B0502020104020203" pitchFamily="34" charset="0"/>
                </a:rPr>
                <a:t> </a:t>
              </a:r>
              <a:r>
                <a:rPr lang="en-US" sz="3000" b="0" dirty="0" err="1">
                  <a:solidFill>
                    <a:srgbClr val="30586C"/>
                  </a:solidFill>
                  <a:latin typeface="Gill Sans MT" panose="020B0502020104020203" pitchFamily="34" charset="0"/>
                </a:rPr>
                <a:t>projets</a:t>
              </a:r>
              <a:r>
                <a:rPr lang="en-US" sz="3000" b="0" dirty="0">
                  <a:solidFill>
                    <a:srgbClr val="30586C"/>
                  </a:solidFill>
                  <a:latin typeface="Gill Sans MT" panose="020B0502020104020203" pitchFamily="34" charset="0"/>
                </a:rPr>
                <a:t> </a:t>
              </a:r>
              <a:r>
                <a:rPr lang="en-US" sz="3000" b="0" dirty="0" err="1">
                  <a:solidFill>
                    <a:srgbClr val="30586C"/>
                  </a:solidFill>
                  <a:latin typeface="Gill Sans MT" panose="020B0502020104020203" pitchFamily="34" charset="0"/>
                </a:rPr>
                <a:t>européens</a:t>
              </a:r>
              <a:endParaRPr lang="en-US" sz="3000" b="0" dirty="0">
                <a:solidFill>
                  <a:srgbClr val="30586C"/>
                </a:solidFill>
                <a:latin typeface="Gill Sans MT" panose="020B0502020104020203" pitchFamily="34" charset="0"/>
              </a:endParaRPr>
            </a:p>
          </p:txBody>
        </p:sp>
      </p:grpSp>
      <p:grpSp>
        <p:nvGrpSpPr>
          <p:cNvPr id="9" name="Group 6"/>
          <p:cNvGrpSpPr/>
          <p:nvPr userDrawn="1"/>
        </p:nvGrpSpPr>
        <p:grpSpPr bwMode="auto">
          <a:xfrm>
            <a:off x="6456420" y="2391040"/>
            <a:ext cx="10943841" cy="6867260"/>
            <a:chOff x="0" y="0"/>
            <a:chExt cx="14591788" cy="9156347"/>
          </a:xfrm>
        </p:grpSpPr>
        <p:sp>
          <p:nvSpPr>
            <p:cNvPr id="10" name="Freeform 7"/>
            <p:cNvSpPr/>
            <p:nvPr/>
          </p:nvSpPr>
          <p:spPr bwMode="auto">
            <a:xfrm>
              <a:off x="0" y="0"/>
              <a:ext cx="14591788" cy="9156347"/>
            </a:xfrm>
            <a:custGeom>
              <a:avLst/>
              <a:gdLst/>
              <a:ahLst/>
              <a:cxnLst/>
              <a:rect l="l" t="t" r="r" b="b"/>
              <a:pathLst>
                <a:path w="14591788" h="9156347" extrusionOk="0">
                  <a:moveTo>
                    <a:pt x="0" y="0"/>
                  </a:moveTo>
                  <a:lnTo>
                    <a:pt x="14591788" y="0"/>
                  </a:lnTo>
                  <a:lnTo>
                    <a:pt x="14591788" y="9156347"/>
                  </a:lnTo>
                  <a:lnTo>
                    <a:pt x="0" y="9156347"/>
                  </a:lnTo>
                  <a:lnTo>
                    <a:pt x="0" y="0"/>
                  </a:lnTo>
                  <a:close/>
                </a:path>
              </a:pathLst>
            </a:custGeom>
            <a:blipFill>
              <a:blip r:embed="rId2"/>
              <a:stretch/>
            </a:blipFill>
          </p:spPr>
          <p:txBody>
            <a:bodyPr/>
            <a:lstStyle/>
            <a:p>
              <a:pPr>
                <a:defRPr/>
              </a:pPr>
              <a:endParaRPr lang="fr-FR"/>
            </a:p>
          </p:txBody>
        </p:sp>
        <p:sp>
          <p:nvSpPr>
            <p:cNvPr id="11" name="TextBox 10"/>
            <p:cNvSpPr txBox="1"/>
            <p:nvPr/>
          </p:nvSpPr>
          <p:spPr bwMode="auto">
            <a:xfrm>
              <a:off x="7326497" y="2027381"/>
              <a:ext cx="2749949" cy="2900820"/>
            </a:xfrm>
            <a:prstGeom prst="rect">
              <a:avLst/>
            </a:prstGeom>
            <a:grpFill/>
          </p:spPr>
          <p:txBody>
            <a:bodyPr lIns="50800" tIns="50800" rIns="50800" bIns="50800" rtlCol="0" anchor="ctr"/>
            <a:lstStyle/>
            <a:p>
              <a:pPr algn="ctr">
                <a:lnSpc>
                  <a:spcPts val="1260"/>
                </a:lnSpc>
                <a:defRPr/>
              </a:pPr>
              <a:endParaRPr/>
            </a:p>
          </p:txBody>
        </p:sp>
        <p:sp>
          <p:nvSpPr>
            <p:cNvPr id="12" name="Freeform 11"/>
            <p:cNvSpPr/>
            <p:nvPr/>
          </p:nvSpPr>
          <p:spPr bwMode="auto">
            <a:xfrm>
              <a:off x="7674461" y="2641213"/>
              <a:ext cx="1979232" cy="1798627"/>
            </a:xfrm>
            <a:custGeom>
              <a:avLst/>
              <a:gdLst/>
              <a:ahLst/>
              <a:cxnLst/>
              <a:rect l="l" t="t" r="r" b="b"/>
              <a:pathLst>
                <a:path w="1979232" h="1798627" extrusionOk="0">
                  <a:moveTo>
                    <a:pt x="0" y="0"/>
                  </a:moveTo>
                  <a:lnTo>
                    <a:pt x="1979233" y="0"/>
                  </a:lnTo>
                  <a:lnTo>
                    <a:pt x="1979233" y="1798627"/>
                  </a:lnTo>
                  <a:lnTo>
                    <a:pt x="0" y="1798627"/>
                  </a:lnTo>
                  <a:lnTo>
                    <a:pt x="0" y="0"/>
                  </a:lnTo>
                  <a:close/>
                </a:path>
              </a:pathLst>
            </a:custGeom>
            <a:blipFill>
              <a:blip r:embed="rId3"/>
              <a:stretch/>
            </a:blipFill>
          </p:spPr>
          <p:txBody>
            <a:bodyPr/>
            <a:lstStyle/>
            <a:p>
              <a:pPr>
                <a:defRPr/>
              </a:pPr>
              <a:endParaRPr lang="fr-FR"/>
            </a:p>
          </p:txBody>
        </p:sp>
        <p:sp>
          <p:nvSpPr>
            <p:cNvPr id="13" name="Freeform 12"/>
            <p:cNvSpPr/>
            <p:nvPr/>
          </p:nvSpPr>
          <p:spPr bwMode="auto">
            <a:xfrm>
              <a:off x="6938684" y="1760263"/>
              <a:ext cx="3537433" cy="3537433"/>
            </a:xfrm>
            <a:custGeom>
              <a:avLst/>
              <a:gdLst/>
              <a:ahLst/>
              <a:cxnLst/>
              <a:rect l="l" t="t" r="r" b="b"/>
              <a:pathLst>
                <a:path w="3537433" h="3537433" extrusionOk="0">
                  <a:moveTo>
                    <a:pt x="0" y="0"/>
                  </a:moveTo>
                  <a:lnTo>
                    <a:pt x="3537433" y="0"/>
                  </a:lnTo>
                  <a:lnTo>
                    <a:pt x="3537433" y="3537433"/>
                  </a:lnTo>
                  <a:lnTo>
                    <a:pt x="0" y="3537433"/>
                  </a:lnTo>
                  <a:lnTo>
                    <a:pt x="0" y="0"/>
                  </a:lnTo>
                  <a:close/>
                </a:path>
              </a:pathLst>
            </a:custGeom>
            <a:blipFill>
              <a:blip r:embed="rId4"/>
              <a:stretch/>
            </a:blipFill>
          </p:spPr>
          <p:txBody>
            <a:bodyPr/>
            <a:lstStyle/>
            <a:p>
              <a:pPr>
                <a:defRPr/>
              </a:pPr>
              <a:endParaRPr lang="fr-FR"/>
            </a:p>
          </p:txBody>
        </p:sp>
        <p:sp>
          <p:nvSpPr>
            <p:cNvPr id="14" name="Freeform 15"/>
            <p:cNvSpPr/>
            <p:nvPr/>
          </p:nvSpPr>
          <p:spPr bwMode="auto">
            <a:xfrm>
              <a:off x="9066826" y="3671661"/>
              <a:ext cx="171000" cy="163849"/>
            </a:xfrm>
            <a:custGeom>
              <a:avLst/>
              <a:gdLst/>
              <a:ahLst/>
              <a:cxnLst/>
              <a:rect l="l" t="t" r="r" b="b"/>
              <a:pathLst>
                <a:path w="171000" h="163849" extrusionOk="0">
                  <a:moveTo>
                    <a:pt x="0" y="0"/>
                  </a:moveTo>
                  <a:lnTo>
                    <a:pt x="171000" y="0"/>
                  </a:lnTo>
                  <a:lnTo>
                    <a:pt x="171000" y="163849"/>
                  </a:lnTo>
                  <a:lnTo>
                    <a:pt x="0" y="163849"/>
                  </a:lnTo>
                  <a:lnTo>
                    <a:pt x="0" y="0"/>
                  </a:lnTo>
                  <a:close/>
                </a:path>
              </a:pathLst>
            </a:custGeom>
            <a:blipFill>
              <a:blip r:embed="rId5"/>
              <a:stretch/>
            </a:blipFill>
          </p:spPr>
          <p:txBody>
            <a:bodyPr/>
            <a:lstStyle/>
            <a:p>
              <a:pPr>
                <a:defRPr/>
              </a:pPr>
              <a:endParaRPr lang="fr-FR"/>
            </a:p>
          </p:txBody>
        </p:sp>
        <p:sp>
          <p:nvSpPr>
            <p:cNvPr id="15" name="Freeform 16"/>
            <p:cNvSpPr/>
            <p:nvPr/>
          </p:nvSpPr>
          <p:spPr bwMode="auto">
            <a:xfrm>
              <a:off x="9132858" y="3413329"/>
              <a:ext cx="171000" cy="163849"/>
            </a:xfrm>
            <a:custGeom>
              <a:avLst/>
              <a:gdLst/>
              <a:ahLst/>
              <a:cxnLst/>
              <a:rect l="l" t="t" r="r" b="b"/>
              <a:pathLst>
                <a:path w="171000" h="163849" extrusionOk="0">
                  <a:moveTo>
                    <a:pt x="0" y="0"/>
                  </a:moveTo>
                  <a:lnTo>
                    <a:pt x="171000" y="0"/>
                  </a:lnTo>
                  <a:lnTo>
                    <a:pt x="171000" y="163849"/>
                  </a:lnTo>
                  <a:lnTo>
                    <a:pt x="0" y="163849"/>
                  </a:lnTo>
                  <a:lnTo>
                    <a:pt x="0" y="0"/>
                  </a:lnTo>
                  <a:close/>
                </a:path>
              </a:pathLst>
            </a:custGeom>
            <a:blipFill>
              <a:blip r:embed="rId5"/>
              <a:stretch/>
            </a:blipFill>
          </p:spPr>
          <p:txBody>
            <a:bodyPr/>
            <a:lstStyle/>
            <a:p>
              <a:pPr>
                <a:defRPr/>
              </a:pPr>
              <a:endParaRPr lang="fr-FR"/>
            </a:p>
          </p:txBody>
        </p:sp>
        <p:sp>
          <p:nvSpPr>
            <p:cNvPr id="16" name="Freeform 17"/>
            <p:cNvSpPr/>
            <p:nvPr/>
          </p:nvSpPr>
          <p:spPr bwMode="auto">
            <a:xfrm>
              <a:off x="9066826" y="3152785"/>
              <a:ext cx="171000" cy="163849"/>
            </a:xfrm>
            <a:custGeom>
              <a:avLst/>
              <a:gdLst/>
              <a:ahLst/>
              <a:cxnLst/>
              <a:rect l="l" t="t" r="r" b="b"/>
              <a:pathLst>
                <a:path w="171000" h="163849" extrusionOk="0">
                  <a:moveTo>
                    <a:pt x="0" y="0"/>
                  </a:moveTo>
                  <a:lnTo>
                    <a:pt x="171000" y="0"/>
                  </a:lnTo>
                  <a:lnTo>
                    <a:pt x="171000" y="163849"/>
                  </a:lnTo>
                  <a:lnTo>
                    <a:pt x="0" y="163849"/>
                  </a:lnTo>
                  <a:lnTo>
                    <a:pt x="0" y="0"/>
                  </a:lnTo>
                  <a:close/>
                </a:path>
              </a:pathLst>
            </a:custGeom>
            <a:blipFill>
              <a:blip r:embed="rId5"/>
              <a:stretch/>
            </a:blipFill>
          </p:spPr>
          <p:txBody>
            <a:bodyPr/>
            <a:lstStyle/>
            <a:p>
              <a:pPr>
                <a:defRPr/>
              </a:pPr>
              <a:endParaRPr lang="fr-FR"/>
            </a:p>
          </p:txBody>
        </p:sp>
        <p:sp>
          <p:nvSpPr>
            <p:cNvPr id="17" name="Freeform 18"/>
            <p:cNvSpPr/>
            <p:nvPr/>
          </p:nvSpPr>
          <p:spPr bwMode="auto">
            <a:xfrm>
              <a:off x="8871503" y="2960574"/>
              <a:ext cx="182840" cy="175194"/>
            </a:xfrm>
            <a:custGeom>
              <a:avLst/>
              <a:gdLst/>
              <a:ahLst/>
              <a:cxnLst/>
              <a:rect l="l" t="t" r="r" b="b"/>
              <a:pathLst>
                <a:path w="182840" h="175194" extrusionOk="0">
                  <a:moveTo>
                    <a:pt x="0" y="0"/>
                  </a:moveTo>
                  <a:lnTo>
                    <a:pt x="182840" y="0"/>
                  </a:lnTo>
                  <a:lnTo>
                    <a:pt x="182840" y="175193"/>
                  </a:lnTo>
                  <a:lnTo>
                    <a:pt x="0" y="175193"/>
                  </a:lnTo>
                  <a:lnTo>
                    <a:pt x="0" y="0"/>
                  </a:lnTo>
                  <a:close/>
                </a:path>
              </a:pathLst>
            </a:custGeom>
            <a:blipFill>
              <a:blip r:embed="rId5"/>
              <a:stretch/>
            </a:blipFill>
          </p:spPr>
          <p:txBody>
            <a:bodyPr/>
            <a:lstStyle/>
            <a:p>
              <a:pPr>
                <a:defRPr/>
              </a:pPr>
              <a:endParaRPr lang="fr-FR"/>
            </a:p>
          </p:txBody>
        </p:sp>
        <p:sp>
          <p:nvSpPr>
            <p:cNvPr id="18" name="Freeform 19"/>
            <p:cNvSpPr/>
            <p:nvPr/>
          </p:nvSpPr>
          <p:spPr bwMode="auto">
            <a:xfrm>
              <a:off x="8627564" y="2902170"/>
              <a:ext cx="172690" cy="165469"/>
            </a:xfrm>
            <a:custGeom>
              <a:avLst/>
              <a:gdLst/>
              <a:ahLst/>
              <a:cxnLst/>
              <a:rect l="l" t="t" r="r" b="b"/>
              <a:pathLst>
                <a:path w="172690" h="165469" extrusionOk="0">
                  <a:moveTo>
                    <a:pt x="0" y="0"/>
                  </a:moveTo>
                  <a:lnTo>
                    <a:pt x="172690" y="0"/>
                  </a:lnTo>
                  <a:lnTo>
                    <a:pt x="172690" y="165468"/>
                  </a:lnTo>
                  <a:lnTo>
                    <a:pt x="0" y="165468"/>
                  </a:lnTo>
                  <a:lnTo>
                    <a:pt x="0" y="0"/>
                  </a:lnTo>
                  <a:close/>
                </a:path>
              </a:pathLst>
            </a:custGeom>
            <a:blipFill>
              <a:blip r:embed="rId5"/>
              <a:stretch/>
            </a:blipFill>
          </p:spPr>
          <p:txBody>
            <a:bodyPr/>
            <a:lstStyle/>
            <a:p>
              <a:pPr>
                <a:defRPr/>
              </a:pPr>
              <a:endParaRPr lang="fr-FR"/>
            </a:p>
          </p:txBody>
        </p:sp>
        <p:sp>
          <p:nvSpPr>
            <p:cNvPr id="19" name="Freeform 20"/>
            <p:cNvSpPr/>
            <p:nvPr/>
          </p:nvSpPr>
          <p:spPr bwMode="auto">
            <a:xfrm>
              <a:off x="8367298" y="2970299"/>
              <a:ext cx="172690" cy="165469"/>
            </a:xfrm>
            <a:custGeom>
              <a:avLst/>
              <a:gdLst/>
              <a:ahLst/>
              <a:cxnLst/>
              <a:rect l="l" t="t" r="r" b="b"/>
              <a:pathLst>
                <a:path w="172690" h="165469" extrusionOk="0">
                  <a:moveTo>
                    <a:pt x="0" y="0"/>
                  </a:moveTo>
                  <a:lnTo>
                    <a:pt x="172690" y="0"/>
                  </a:lnTo>
                  <a:lnTo>
                    <a:pt x="172690" y="165468"/>
                  </a:lnTo>
                  <a:lnTo>
                    <a:pt x="0" y="165468"/>
                  </a:lnTo>
                  <a:lnTo>
                    <a:pt x="0" y="0"/>
                  </a:lnTo>
                  <a:close/>
                </a:path>
              </a:pathLst>
            </a:custGeom>
            <a:blipFill>
              <a:blip r:embed="rId5"/>
              <a:stretch/>
            </a:blipFill>
          </p:spPr>
          <p:txBody>
            <a:bodyPr/>
            <a:lstStyle/>
            <a:p>
              <a:pPr>
                <a:defRPr/>
              </a:pPr>
              <a:endParaRPr lang="fr-FR"/>
            </a:p>
          </p:txBody>
        </p:sp>
        <p:sp>
          <p:nvSpPr>
            <p:cNvPr id="20" name="Freeform 21"/>
            <p:cNvSpPr/>
            <p:nvPr/>
          </p:nvSpPr>
          <p:spPr bwMode="auto">
            <a:xfrm>
              <a:off x="8180008" y="3158647"/>
              <a:ext cx="172690" cy="165469"/>
            </a:xfrm>
            <a:custGeom>
              <a:avLst/>
              <a:gdLst/>
              <a:ahLst/>
              <a:cxnLst/>
              <a:rect l="l" t="t" r="r" b="b"/>
              <a:pathLst>
                <a:path w="172690" h="165469" extrusionOk="0">
                  <a:moveTo>
                    <a:pt x="0" y="0"/>
                  </a:moveTo>
                  <a:lnTo>
                    <a:pt x="172690" y="0"/>
                  </a:lnTo>
                  <a:lnTo>
                    <a:pt x="172690" y="165468"/>
                  </a:lnTo>
                  <a:lnTo>
                    <a:pt x="0" y="165468"/>
                  </a:lnTo>
                  <a:lnTo>
                    <a:pt x="0" y="0"/>
                  </a:lnTo>
                  <a:close/>
                </a:path>
              </a:pathLst>
            </a:custGeom>
            <a:blipFill>
              <a:blip r:embed="rId5"/>
              <a:stretch/>
            </a:blipFill>
          </p:spPr>
          <p:txBody>
            <a:bodyPr/>
            <a:lstStyle/>
            <a:p>
              <a:pPr>
                <a:defRPr/>
              </a:pPr>
              <a:endParaRPr lang="fr-FR"/>
            </a:p>
          </p:txBody>
        </p:sp>
        <p:sp>
          <p:nvSpPr>
            <p:cNvPr id="21" name="Freeform 22"/>
            <p:cNvSpPr/>
            <p:nvPr/>
          </p:nvSpPr>
          <p:spPr bwMode="auto">
            <a:xfrm>
              <a:off x="8110944" y="3415353"/>
              <a:ext cx="172690" cy="165469"/>
            </a:xfrm>
            <a:custGeom>
              <a:avLst/>
              <a:gdLst/>
              <a:ahLst/>
              <a:cxnLst/>
              <a:rect l="l" t="t" r="r" b="b"/>
              <a:pathLst>
                <a:path w="172690" h="165469" extrusionOk="0">
                  <a:moveTo>
                    <a:pt x="0" y="0"/>
                  </a:moveTo>
                  <a:lnTo>
                    <a:pt x="172690" y="0"/>
                  </a:lnTo>
                  <a:lnTo>
                    <a:pt x="172690" y="165469"/>
                  </a:lnTo>
                  <a:lnTo>
                    <a:pt x="0" y="165469"/>
                  </a:lnTo>
                  <a:lnTo>
                    <a:pt x="0" y="0"/>
                  </a:lnTo>
                  <a:close/>
                </a:path>
              </a:pathLst>
            </a:custGeom>
            <a:blipFill>
              <a:blip r:embed="rId5"/>
              <a:stretch/>
            </a:blipFill>
          </p:spPr>
          <p:txBody>
            <a:bodyPr/>
            <a:lstStyle/>
            <a:p>
              <a:pPr>
                <a:defRPr/>
              </a:pPr>
              <a:endParaRPr lang="fr-FR"/>
            </a:p>
          </p:txBody>
        </p:sp>
        <p:sp>
          <p:nvSpPr>
            <p:cNvPr id="22" name="Freeform 23"/>
            <p:cNvSpPr/>
            <p:nvPr/>
          </p:nvSpPr>
          <p:spPr bwMode="auto">
            <a:xfrm>
              <a:off x="8180008" y="3666793"/>
              <a:ext cx="172690" cy="165469"/>
            </a:xfrm>
            <a:custGeom>
              <a:avLst/>
              <a:gdLst/>
              <a:ahLst/>
              <a:cxnLst/>
              <a:rect l="l" t="t" r="r" b="b"/>
              <a:pathLst>
                <a:path w="172690" h="165469" extrusionOk="0">
                  <a:moveTo>
                    <a:pt x="0" y="0"/>
                  </a:moveTo>
                  <a:lnTo>
                    <a:pt x="172690" y="0"/>
                  </a:lnTo>
                  <a:lnTo>
                    <a:pt x="172690" y="165468"/>
                  </a:lnTo>
                  <a:lnTo>
                    <a:pt x="0" y="165468"/>
                  </a:lnTo>
                  <a:lnTo>
                    <a:pt x="0" y="0"/>
                  </a:lnTo>
                  <a:close/>
                </a:path>
              </a:pathLst>
            </a:custGeom>
            <a:blipFill>
              <a:blip r:embed="rId5"/>
              <a:stretch/>
            </a:blipFill>
          </p:spPr>
          <p:txBody>
            <a:bodyPr/>
            <a:lstStyle/>
            <a:p>
              <a:pPr>
                <a:defRPr/>
              </a:pPr>
              <a:endParaRPr lang="fr-FR"/>
            </a:p>
          </p:txBody>
        </p:sp>
        <p:sp>
          <p:nvSpPr>
            <p:cNvPr id="23" name="Freeform 24"/>
            <p:cNvSpPr/>
            <p:nvPr/>
          </p:nvSpPr>
          <p:spPr bwMode="auto">
            <a:xfrm>
              <a:off x="8367298" y="3857089"/>
              <a:ext cx="172690" cy="165469"/>
            </a:xfrm>
            <a:custGeom>
              <a:avLst/>
              <a:gdLst/>
              <a:ahLst/>
              <a:cxnLst/>
              <a:rect l="l" t="t" r="r" b="b"/>
              <a:pathLst>
                <a:path w="172690" h="165469" extrusionOk="0">
                  <a:moveTo>
                    <a:pt x="0" y="0"/>
                  </a:moveTo>
                  <a:lnTo>
                    <a:pt x="172690" y="0"/>
                  </a:lnTo>
                  <a:lnTo>
                    <a:pt x="172690" y="165469"/>
                  </a:lnTo>
                  <a:lnTo>
                    <a:pt x="0" y="165469"/>
                  </a:lnTo>
                  <a:lnTo>
                    <a:pt x="0" y="0"/>
                  </a:lnTo>
                  <a:close/>
                </a:path>
              </a:pathLst>
            </a:custGeom>
            <a:blipFill>
              <a:blip r:embed="rId5"/>
              <a:stretch/>
            </a:blipFill>
          </p:spPr>
          <p:txBody>
            <a:bodyPr/>
            <a:lstStyle/>
            <a:p>
              <a:pPr>
                <a:defRPr/>
              </a:pPr>
              <a:endParaRPr lang="fr-FR"/>
            </a:p>
          </p:txBody>
        </p:sp>
        <p:sp>
          <p:nvSpPr>
            <p:cNvPr id="24" name="Freeform 25"/>
            <p:cNvSpPr/>
            <p:nvPr/>
          </p:nvSpPr>
          <p:spPr bwMode="auto">
            <a:xfrm>
              <a:off x="8620419" y="3930090"/>
              <a:ext cx="172690" cy="165469"/>
            </a:xfrm>
            <a:custGeom>
              <a:avLst/>
              <a:gdLst/>
              <a:ahLst/>
              <a:cxnLst/>
              <a:rect l="l" t="t" r="r" b="b"/>
              <a:pathLst>
                <a:path w="172690" h="165469" extrusionOk="0">
                  <a:moveTo>
                    <a:pt x="0" y="0"/>
                  </a:moveTo>
                  <a:lnTo>
                    <a:pt x="172690" y="0"/>
                  </a:lnTo>
                  <a:lnTo>
                    <a:pt x="172690" y="165468"/>
                  </a:lnTo>
                  <a:lnTo>
                    <a:pt x="0" y="165468"/>
                  </a:lnTo>
                  <a:lnTo>
                    <a:pt x="0" y="0"/>
                  </a:lnTo>
                  <a:close/>
                </a:path>
              </a:pathLst>
            </a:custGeom>
            <a:blipFill>
              <a:blip r:embed="rId5"/>
              <a:stretch/>
            </a:blipFill>
          </p:spPr>
          <p:txBody>
            <a:bodyPr/>
            <a:lstStyle/>
            <a:p>
              <a:pPr>
                <a:defRPr/>
              </a:pPr>
              <a:endParaRPr lang="fr-FR"/>
            </a:p>
          </p:txBody>
        </p:sp>
        <p:sp>
          <p:nvSpPr>
            <p:cNvPr id="25" name="Freeform 26"/>
            <p:cNvSpPr/>
            <p:nvPr/>
          </p:nvSpPr>
          <p:spPr bwMode="auto">
            <a:xfrm>
              <a:off x="8876578" y="3857089"/>
              <a:ext cx="172690" cy="165469"/>
            </a:xfrm>
            <a:custGeom>
              <a:avLst/>
              <a:gdLst/>
              <a:ahLst/>
              <a:cxnLst/>
              <a:rect l="l" t="t" r="r" b="b"/>
              <a:pathLst>
                <a:path w="172690" h="165469" extrusionOk="0">
                  <a:moveTo>
                    <a:pt x="0" y="0"/>
                  </a:moveTo>
                  <a:lnTo>
                    <a:pt x="172690" y="0"/>
                  </a:lnTo>
                  <a:lnTo>
                    <a:pt x="172690" y="165469"/>
                  </a:lnTo>
                  <a:lnTo>
                    <a:pt x="0" y="165469"/>
                  </a:lnTo>
                  <a:lnTo>
                    <a:pt x="0" y="0"/>
                  </a:lnTo>
                  <a:close/>
                </a:path>
              </a:pathLst>
            </a:custGeom>
            <a:blipFill>
              <a:blip r:embed="rId5"/>
              <a:stretch/>
            </a:blipFill>
          </p:spPr>
          <p:txBody>
            <a:bodyPr/>
            <a:lstStyle/>
            <a:p>
              <a:pPr>
                <a:defRPr/>
              </a:pPr>
              <a:endParaRPr lang="fr-FR"/>
            </a:p>
          </p:txBody>
        </p:sp>
        <p:sp>
          <p:nvSpPr>
            <p:cNvPr id="26" name="Freeform 27"/>
            <p:cNvSpPr/>
            <p:nvPr/>
          </p:nvSpPr>
          <p:spPr bwMode="auto">
            <a:xfrm>
              <a:off x="8718307" y="3540526"/>
              <a:ext cx="732044" cy="730214"/>
            </a:xfrm>
            <a:custGeom>
              <a:avLst/>
              <a:gdLst/>
              <a:ahLst/>
              <a:cxnLst/>
              <a:rect l="l" t="t" r="r" b="b"/>
              <a:pathLst>
                <a:path w="732044" h="730214" extrusionOk="0">
                  <a:moveTo>
                    <a:pt x="0" y="0"/>
                  </a:moveTo>
                  <a:lnTo>
                    <a:pt x="732044" y="0"/>
                  </a:lnTo>
                  <a:lnTo>
                    <a:pt x="732044" y="730215"/>
                  </a:lnTo>
                  <a:lnTo>
                    <a:pt x="0" y="730215"/>
                  </a:lnTo>
                  <a:lnTo>
                    <a:pt x="0" y="0"/>
                  </a:lnTo>
                  <a:close/>
                </a:path>
              </a:pathLst>
            </a:custGeom>
            <a:blipFill>
              <a:blip r:embed="rId6"/>
              <a:stretch/>
            </a:blipFill>
          </p:spPr>
          <p:txBody>
            <a:bodyPr/>
            <a:lstStyle/>
            <a:p>
              <a:pPr>
                <a:defRPr/>
              </a:pPr>
              <a:endParaRPr lang="fr-FR"/>
            </a:p>
          </p:txBody>
        </p:sp>
      </p:grpSp>
      <p:pic>
        <p:nvPicPr>
          <p:cNvPr id="28" name="Image 27"/>
          <p:cNvPicPr>
            <a:picLocks noChangeAspect="1"/>
          </p:cNvPicPr>
          <p:nvPr userDrawn="1"/>
        </p:nvPicPr>
        <p:blipFill>
          <a:blip r:embed="rId7"/>
          <a:srcRect b="382"/>
          <a:stretch/>
        </p:blipFill>
        <p:spPr bwMode="auto">
          <a:xfrm>
            <a:off x="11798393" y="3911576"/>
            <a:ext cx="2312169" cy="2362199"/>
          </a:xfrm>
          <a:prstGeom prst="ellipse">
            <a:avLst/>
          </a:prstGeom>
        </p:spPr>
      </p:pic>
      <p:sp>
        <p:nvSpPr>
          <p:cNvPr id="27" name="Titre 26">
            <a:extLst>
              <a:ext uri="{FF2B5EF4-FFF2-40B4-BE49-F238E27FC236}">
                <a16:creationId xmlns:a16="http://schemas.microsoft.com/office/drawing/2014/main" id="{9ECDAD38-62F8-86D8-1393-4056F3602C32}"/>
              </a:ext>
            </a:extLst>
          </p:cNvPr>
          <p:cNvSpPr>
            <a:spLocks noGrp="1"/>
          </p:cNvSpPr>
          <p:nvPr>
            <p:ph type="title"/>
          </p:nvPr>
        </p:nvSpPr>
        <p:spPr>
          <a:xfrm>
            <a:off x="935088" y="899422"/>
            <a:ext cx="11604540" cy="1143000"/>
          </a:xfrm>
          <a:prstGeom prst="rect">
            <a:avLst/>
          </a:prstGeom>
        </p:spPr>
        <p:txBody>
          <a:bodyPr/>
          <a:lstStyle>
            <a:lvl1pPr>
              <a:defRPr sz="5000"/>
            </a:lvl1pPr>
          </a:lstStyle>
          <a:p>
            <a:r>
              <a:rPr lang="fr-FR" dirty="0"/>
              <a:t>Modifiez le style du titre</a:t>
            </a:r>
          </a:p>
        </p:txBody>
      </p:sp>
      <p:pic>
        <p:nvPicPr>
          <p:cNvPr id="3" name="Imag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35888" y="9680004"/>
            <a:ext cx="2304256" cy="44458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5_Title Only">
    <p:spTree>
      <p:nvGrpSpPr>
        <p:cNvPr id="1" name=""/>
        <p:cNvGrpSpPr/>
        <p:nvPr/>
      </p:nvGrpSpPr>
      <p:grpSpPr bwMode="auto">
        <a:xfrm>
          <a:off x="0" y="0"/>
          <a:ext cx="0" cy="0"/>
          <a:chOff x="0" y="0"/>
          <a:chExt cx="0" cy="0"/>
        </a:xfrm>
      </p:grpSpPr>
      <p:sp>
        <p:nvSpPr>
          <p:cNvPr id="6" name="Rectangle 5"/>
          <p:cNvSpPr/>
          <p:nvPr userDrawn="1"/>
        </p:nvSpPr>
        <p:spPr bwMode="auto">
          <a:xfrm>
            <a:off x="0" y="0"/>
            <a:ext cx="8423920" cy="10287000"/>
          </a:xfrm>
          <a:prstGeom prst="rect">
            <a:avLst/>
          </a:prstGeom>
          <a:solidFill>
            <a:srgbClr val="305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Titre 1"/>
          <p:cNvSpPr>
            <a:spLocks noGrp="1"/>
          </p:cNvSpPr>
          <p:nvPr>
            <p:ph type="title" hasCustomPrompt="1"/>
          </p:nvPr>
        </p:nvSpPr>
        <p:spPr bwMode="auto">
          <a:xfrm>
            <a:off x="1151112" y="3199284"/>
            <a:ext cx="9372600" cy="3009900"/>
          </a:xfrm>
          <a:prstGeom prst="rect">
            <a:avLst/>
          </a:prstGeom>
        </p:spPr>
        <p:txBody>
          <a:bodyPr>
            <a:noAutofit/>
          </a:bodyPr>
          <a:lstStyle>
            <a:lvl1pPr>
              <a:lnSpc>
                <a:spcPts val="11000"/>
              </a:lnSpc>
              <a:defRPr sz="8000">
                <a:solidFill>
                  <a:schemeClr val="bg1"/>
                </a:solidFill>
              </a:defRPr>
            </a:lvl1pPr>
          </a:lstStyle>
          <a:p>
            <a:pPr>
              <a:defRPr/>
            </a:pPr>
            <a:r>
              <a:rPr lang="fr-FR" dirty="0"/>
              <a:t>Activité cellule </a:t>
            </a:r>
            <a:br>
              <a:rPr lang="fr-FR" dirty="0"/>
            </a:br>
            <a:r>
              <a:rPr lang="fr-FR" dirty="0" err="1"/>
              <a:t>europe</a:t>
            </a:r>
            <a:br>
              <a:rPr lang="fr-FR" dirty="0"/>
            </a:br>
            <a:endParaRPr lang="fr-FR"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35888" y="9680003"/>
            <a:ext cx="2304256" cy="44458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Only">
    <p:spTree>
      <p:nvGrpSpPr>
        <p:cNvPr id="1" name=""/>
        <p:cNvGrpSpPr/>
        <p:nvPr/>
      </p:nvGrpSpPr>
      <p:grpSpPr bwMode="auto">
        <a:xfrm>
          <a:off x="0" y="0"/>
          <a:ext cx="0" cy="0"/>
          <a:chOff x="0" y="0"/>
          <a:chExt cx="0" cy="0"/>
        </a:xfrm>
      </p:grpSpPr>
      <p:sp>
        <p:nvSpPr>
          <p:cNvPr id="13" name="Rectangle 12"/>
          <p:cNvSpPr/>
          <p:nvPr userDrawn="1"/>
        </p:nvSpPr>
        <p:spPr bwMode="auto">
          <a:xfrm>
            <a:off x="0" y="0"/>
            <a:ext cx="8423920" cy="10287000"/>
          </a:xfrm>
          <a:prstGeom prst="rect">
            <a:avLst/>
          </a:prstGeom>
          <a:solidFill>
            <a:srgbClr val="FDC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Titre 1"/>
          <p:cNvSpPr>
            <a:spLocks noGrp="1"/>
          </p:cNvSpPr>
          <p:nvPr>
            <p:ph type="title" hasCustomPrompt="1"/>
          </p:nvPr>
        </p:nvSpPr>
        <p:spPr bwMode="auto">
          <a:xfrm>
            <a:off x="1079104" y="3271292"/>
            <a:ext cx="7973194" cy="3009900"/>
          </a:xfrm>
          <a:prstGeom prst="rect">
            <a:avLst/>
          </a:prstGeom>
        </p:spPr>
        <p:txBody>
          <a:bodyPr>
            <a:noAutofit/>
          </a:bodyPr>
          <a:lstStyle>
            <a:lvl1pPr>
              <a:defRPr sz="8000" b="1" cap="all" dirty="0">
                <a:solidFill>
                  <a:srgbClr val="30586C"/>
                </a:solidFill>
                <a:latin typeface="Montserrat"/>
                <a:ea typeface="+mj-ea"/>
                <a:cs typeface="+mj-cs"/>
              </a:defRPr>
            </a:lvl1pPr>
          </a:lstStyle>
          <a:p>
            <a:pPr>
              <a:defRPr/>
            </a:pPr>
            <a:r>
              <a:rPr lang="fr-FR" dirty="0"/>
              <a:t>EUROPEAN </a:t>
            </a:r>
            <a:r>
              <a:rPr lang="fr-FR" dirty="0" err="1"/>
              <a:t>RESEARCh</a:t>
            </a:r>
            <a:r>
              <a:rPr lang="fr-FR" dirty="0"/>
              <a:t> </a:t>
            </a:r>
            <a:r>
              <a:rPr lang="fr-FR" dirty="0" err="1"/>
              <a:t>counCil</a:t>
            </a:r>
            <a:endParaRPr dirty="0"/>
          </a:p>
        </p:txBody>
      </p:sp>
      <p:pic>
        <p:nvPicPr>
          <p:cNvPr id="1026" name="Picture 2" descr="ERC &quot;Starting grants&quot; attribuées à Romain Geneaux du LIDYL et Emmanuel  Flurin du SPEC."/>
          <p:cNvPicPr>
            <a:picLocks noChangeAspect="1" noChangeArrowheads="1"/>
          </p:cNvPicPr>
          <p:nvPr userDrawn="1"/>
        </p:nvPicPr>
        <p:blipFill>
          <a:blip r:embed="rId2"/>
          <a:stretch/>
        </p:blipFill>
        <p:spPr bwMode="auto">
          <a:xfrm>
            <a:off x="10224120" y="2335188"/>
            <a:ext cx="6192688" cy="6192688"/>
          </a:xfrm>
          <a:prstGeom prst="rect">
            <a:avLst/>
          </a:prstGeom>
          <a:noFill/>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35888" y="9680003"/>
            <a:ext cx="2304256" cy="44458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2_Title Only">
    <p:spTree>
      <p:nvGrpSpPr>
        <p:cNvPr id="1" name=""/>
        <p:cNvGrpSpPr/>
        <p:nvPr/>
      </p:nvGrpSpPr>
      <p:grpSpPr bwMode="auto">
        <a:xfrm>
          <a:off x="0" y="0"/>
          <a:ext cx="0" cy="0"/>
          <a:chOff x="0" y="0"/>
          <a:chExt cx="0" cy="0"/>
        </a:xfrm>
      </p:grpSpPr>
      <p:sp>
        <p:nvSpPr>
          <p:cNvPr id="12" name="Rectangle 11"/>
          <p:cNvSpPr/>
          <p:nvPr userDrawn="1"/>
        </p:nvSpPr>
        <p:spPr bwMode="auto">
          <a:xfrm>
            <a:off x="0" y="0"/>
            <a:ext cx="8423920" cy="10287000"/>
          </a:xfrm>
          <a:prstGeom prst="rect">
            <a:avLst/>
          </a:prstGeom>
          <a:solidFill>
            <a:srgbClr val="305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Titre 1"/>
          <p:cNvSpPr>
            <a:spLocks noGrp="1"/>
          </p:cNvSpPr>
          <p:nvPr>
            <p:ph type="title" hasCustomPrompt="1"/>
          </p:nvPr>
        </p:nvSpPr>
        <p:spPr bwMode="auto">
          <a:xfrm>
            <a:off x="1223120" y="3271292"/>
            <a:ext cx="7776864" cy="3009900"/>
          </a:xfrm>
          <a:prstGeom prst="rect">
            <a:avLst/>
          </a:prstGeom>
        </p:spPr>
        <p:txBody>
          <a:bodyPr>
            <a:noAutofit/>
          </a:bodyPr>
          <a:lstStyle>
            <a:lvl1pPr>
              <a:defRPr lang="fr-FR" sz="8000" b="1" cap="all" baseline="0" dirty="0">
                <a:solidFill>
                  <a:schemeClr val="bg1"/>
                </a:solidFill>
                <a:latin typeface="Montserrat"/>
                <a:ea typeface="+mj-ea"/>
                <a:cs typeface="+mj-cs"/>
              </a:defRPr>
            </a:lvl1pPr>
          </a:lstStyle>
          <a:p>
            <a:pPr>
              <a:defRPr/>
            </a:pPr>
            <a:r>
              <a:rPr lang="fr-FR" dirty="0"/>
              <a:t>Actions </a:t>
            </a:r>
            <a:br>
              <a:rPr lang="fr-FR" dirty="0"/>
            </a:br>
            <a:r>
              <a:rPr lang="fr-FR" dirty="0"/>
              <a:t>Marie S. Curie </a:t>
            </a:r>
            <a:br>
              <a:rPr lang="fr-FR" dirty="0"/>
            </a:br>
            <a:endParaRPr lang="fr-FR" dirty="0"/>
          </a:p>
        </p:txBody>
      </p:sp>
      <p:pic>
        <p:nvPicPr>
          <p:cNvPr id="1026" name="Picture 2" descr="Deux lauréats de la prestigieuse bourse de mobilité européenne Actions Marie  Sklodowska-Curie | Factuel | le site d'actu de l'Université de Lorraine"/>
          <p:cNvPicPr>
            <a:picLocks noChangeAspect="1" noChangeArrowheads="1"/>
          </p:cNvPicPr>
          <p:nvPr userDrawn="1"/>
        </p:nvPicPr>
        <p:blipFill>
          <a:blip r:embed="rId2"/>
          <a:srcRect l="12500" r="36875"/>
          <a:stretch/>
        </p:blipFill>
        <p:spPr bwMode="auto">
          <a:xfrm>
            <a:off x="10656168" y="2040021"/>
            <a:ext cx="5472608" cy="6080676"/>
          </a:xfrm>
          <a:prstGeom prst="rect">
            <a:avLst/>
          </a:prstGeom>
          <a:noFill/>
        </p:spPr>
      </p:pic>
      <p:sp>
        <p:nvSpPr>
          <p:cNvPr id="2" name="Rectangle 1"/>
          <p:cNvSpPr/>
          <p:nvPr userDrawn="1"/>
        </p:nvSpPr>
        <p:spPr bwMode="auto">
          <a:xfrm>
            <a:off x="14376177" y="2911252"/>
            <a:ext cx="1752599" cy="2590800"/>
          </a:xfrm>
          <a:prstGeom prst="rect">
            <a:avLst/>
          </a:prstGeom>
          <a:solidFill>
            <a:srgbClr val="811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35888" y="9680003"/>
            <a:ext cx="2304256" cy="44458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3_Title Only">
    <p:spTree>
      <p:nvGrpSpPr>
        <p:cNvPr id="1" name=""/>
        <p:cNvGrpSpPr/>
        <p:nvPr/>
      </p:nvGrpSpPr>
      <p:grpSpPr bwMode="auto">
        <a:xfrm>
          <a:off x="0" y="0"/>
          <a:ext cx="0" cy="0"/>
          <a:chOff x="0" y="0"/>
          <a:chExt cx="0" cy="0"/>
        </a:xfrm>
      </p:grpSpPr>
      <p:sp>
        <p:nvSpPr>
          <p:cNvPr id="11" name="Rectangle 10"/>
          <p:cNvSpPr/>
          <p:nvPr userDrawn="1"/>
        </p:nvSpPr>
        <p:spPr bwMode="auto">
          <a:xfrm>
            <a:off x="0" y="0"/>
            <a:ext cx="8423920" cy="10287000"/>
          </a:xfrm>
          <a:prstGeom prst="rect">
            <a:avLst/>
          </a:prstGeom>
          <a:solidFill>
            <a:srgbClr val="FDC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Titre 1"/>
          <p:cNvSpPr>
            <a:spLocks noGrp="1"/>
          </p:cNvSpPr>
          <p:nvPr>
            <p:ph type="title" hasCustomPrompt="1"/>
          </p:nvPr>
        </p:nvSpPr>
        <p:spPr bwMode="auto">
          <a:xfrm>
            <a:off x="1101082" y="3303161"/>
            <a:ext cx="7034806" cy="3009900"/>
          </a:xfrm>
          <a:prstGeom prst="rect">
            <a:avLst/>
          </a:prstGeom>
        </p:spPr>
        <p:txBody>
          <a:bodyPr>
            <a:noAutofit/>
          </a:bodyPr>
          <a:lstStyle>
            <a:lvl1pPr algn="l" defTabSz="914400">
              <a:spcBef>
                <a:spcPts val="0"/>
              </a:spcBef>
              <a:buNone/>
              <a:defRPr lang="fr-FR" sz="8000" b="1" cap="all" baseline="0" dirty="0">
                <a:solidFill>
                  <a:srgbClr val="30586C"/>
                </a:solidFill>
                <a:latin typeface="Montserrat"/>
                <a:ea typeface="+mj-ea"/>
                <a:cs typeface="+mj-cs"/>
              </a:defRPr>
            </a:lvl1pPr>
          </a:lstStyle>
          <a:p>
            <a:pPr>
              <a:defRPr/>
            </a:pPr>
            <a:r>
              <a:rPr lang="fr-FR" dirty="0"/>
              <a:t>CLUSTER</a:t>
            </a:r>
            <a:br>
              <a:rPr lang="fr-FR" dirty="0"/>
            </a:br>
            <a:r>
              <a:rPr lang="fr-FR" dirty="0"/>
              <a:t>santé</a:t>
            </a:r>
            <a:br>
              <a:rPr lang="fr-FR" dirty="0"/>
            </a:br>
            <a:endParaRPr lang="fr-FR" dirty="0"/>
          </a:p>
        </p:txBody>
      </p:sp>
      <p:pic>
        <p:nvPicPr>
          <p:cNvPr id="3074" name="Picture 2" descr="Cluster 1 Health - Perin"/>
          <p:cNvPicPr>
            <a:picLocks noChangeAspect="1" noChangeArrowheads="1"/>
          </p:cNvPicPr>
          <p:nvPr userDrawn="1"/>
        </p:nvPicPr>
        <p:blipFill>
          <a:blip r:embed="rId2"/>
          <a:stretch/>
        </p:blipFill>
        <p:spPr bwMode="auto">
          <a:xfrm>
            <a:off x="9360024" y="2623220"/>
            <a:ext cx="8354515" cy="5251103"/>
          </a:xfrm>
          <a:prstGeom prst="rect">
            <a:avLst/>
          </a:prstGeom>
          <a:noFill/>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35888" y="9680003"/>
            <a:ext cx="2304256" cy="44458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4_Title Only">
    <p:spTree>
      <p:nvGrpSpPr>
        <p:cNvPr id="1" name=""/>
        <p:cNvGrpSpPr/>
        <p:nvPr/>
      </p:nvGrpSpPr>
      <p:grpSpPr bwMode="auto">
        <a:xfrm>
          <a:off x="0" y="0"/>
          <a:ext cx="0" cy="0"/>
          <a:chOff x="0" y="0"/>
          <a:chExt cx="0" cy="0"/>
        </a:xfrm>
      </p:grpSpPr>
      <p:sp>
        <p:nvSpPr>
          <p:cNvPr id="11" name="Rectangle 10"/>
          <p:cNvSpPr/>
          <p:nvPr userDrawn="1"/>
        </p:nvSpPr>
        <p:spPr bwMode="auto">
          <a:xfrm>
            <a:off x="0" y="0"/>
            <a:ext cx="8423920" cy="10287000"/>
          </a:xfrm>
          <a:prstGeom prst="rect">
            <a:avLst/>
          </a:prstGeom>
          <a:solidFill>
            <a:srgbClr val="305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Titre 1"/>
          <p:cNvSpPr>
            <a:spLocks noGrp="1"/>
          </p:cNvSpPr>
          <p:nvPr>
            <p:ph type="title" hasCustomPrompt="1"/>
          </p:nvPr>
        </p:nvSpPr>
        <p:spPr bwMode="auto">
          <a:xfrm>
            <a:off x="1062203" y="3303161"/>
            <a:ext cx="9372600" cy="3009900"/>
          </a:xfrm>
          <a:prstGeom prst="rect">
            <a:avLst/>
          </a:prstGeom>
        </p:spPr>
        <p:txBody>
          <a:bodyPr>
            <a:noAutofit/>
          </a:bodyPr>
          <a:lstStyle>
            <a:lvl1pPr>
              <a:defRPr lang="fr-FR" sz="8000" b="1" cap="all" baseline="0" dirty="0" err="1">
                <a:solidFill>
                  <a:schemeClr val="bg1"/>
                </a:solidFill>
                <a:latin typeface="Montserrat"/>
                <a:ea typeface="+mj-ea"/>
                <a:cs typeface="+mj-cs"/>
              </a:defRPr>
            </a:lvl1pPr>
          </a:lstStyle>
          <a:p>
            <a:pPr>
              <a:defRPr/>
            </a:pPr>
            <a:r>
              <a:rPr lang="fr-FR" dirty="0" err="1"/>
              <a:t>EURopean</a:t>
            </a:r>
            <a:r>
              <a:rPr lang="fr-FR" dirty="0"/>
              <a:t> </a:t>
            </a:r>
            <a:br>
              <a:rPr lang="fr-FR" dirty="0"/>
            </a:br>
            <a:r>
              <a:rPr lang="fr-FR" dirty="0"/>
              <a:t>innovation</a:t>
            </a:r>
            <a:br>
              <a:rPr lang="fr-FR" dirty="0"/>
            </a:br>
            <a:r>
              <a:rPr lang="fr-FR" dirty="0" err="1"/>
              <a:t>counCil</a:t>
            </a:r>
            <a:br>
              <a:rPr lang="fr-FR" dirty="0"/>
            </a:br>
            <a:endParaRPr lang="fr-FR" dirty="0"/>
          </a:p>
        </p:txBody>
      </p:sp>
      <p:pic>
        <p:nvPicPr>
          <p:cNvPr id="4098" name="Picture 2" descr="Launch of the new European Innovation Council – BEDA"/>
          <p:cNvPicPr>
            <a:picLocks noChangeAspect="1" noChangeArrowheads="1"/>
          </p:cNvPicPr>
          <p:nvPr userDrawn="1"/>
        </p:nvPicPr>
        <p:blipFill>
          <a:blip r:embed="rId2"/>
          <a:stretch/>
        </p:blipFill>
        <p:spPr bwMode="auto">
          <a:xfrm>
            <a:off x="9936088" y="2839244"/>
            <a:ext cx="7039969" cy="4755230"/>
          </a:xfrm>
          <a:prstGeom prst="rect">
            <a:avLst/>
          </a:prstGeom>
          <a:noFill/>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35888" y="9680003"/>
            <a:ext cx="2304256" cy="44458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Blank">
    <p:spTree>
      <p:nvGrpSpPr>
        <p:cNvPr id="1" name=""/>
        <p:cNvGrpSpPr/>
        <p:nvPr/>
      </p:nvGrpSpPr>
      <p:grpSpPr bwMode="auto">
        <a:xfrm>
          <a:off x="0" y="0"/>
          <a:ext cx="0" cy="0"/>
          <a:chOff x="0" y="0"/>
          <a:chExt cx="0" cy="0"/>
        </a:xfrm>
      </p:grpSpPr>
      <p:sp>
        <p:nvSpPr>
          <p:cNvPr id="9" name="Rectangle 8"/>
          <p:cNvSpPr/>
          <p:nvPr userDrawn="1"/>
        </p:nvSpPr>
        <p:spPr bwMode="auto">
          <a:xfrm>
            <a:off x="0" y="0"/>
            <a:ext cx="8423920" cy="10287000"/>
          </a:xfrm>
          <a:prstGeom prst="rect">
            <a:avLst/>
          </a:prstGeom>
          <a:solidFill>
            <a:srgbClr val="305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contenu 5">
            <a:extLst>
              <a:ext uri="{FF2B5EF4-FFF2-40B4-BE49-F238E27FC236}">
                <a16:creationId xmlns:a16="http://schemas.microsoft.com/office/drawing/2014/main" id="{5D4FE06D-1668-5F90-CA92-65ED1C504945}"/>
              </a:ext>
            </a:extLst>
          </p:cNvPr>
          <p:cNvSpPr>
            <a:spLocks noGrp="1"/>
          </p:cNvSpPr>
          <p:nvPr>
            <p:ph sz="quarter" idx="12" hasCustomPrompt="1"/>
          </p:nvPr>
        </p:nvSpPr>
        <p:spPr>
          <a:xfrm>
            <a:off x="1101082" y="3303161"/>
            <a:ext cx="6192812" cy="2304231"/>
          </a:xfrm>
          <a:prstGeom prst="rect">
            <a:avLst/>
          </a:prstGeom>
        </p:spPr>
        <p:txBody>
          <a:bodyPr>
            <a:normAutofit/>
          </a:bodyPr>
          <a:lstStyle>
            <a:lvl1pPr marL="0" indent="0">
              <a:buNone/>
              <a:defRPr sz="8000" b="1">
                <a:solidFill>
                  <a:schemeClr val="bg1"/>
                </a:solidFill>
              </a:defRPr>
            </a:lvl1pPr>
          </a:lstStyle>
          <a:p>
            <a:pPr lvl="0"/>
            <a:r>
              <a:rPr lang="fr-FR" dirty="0"/>
              <a:t>TITRE</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35888" y="9680003"/>
            <a:ext cx="2304256" cy="44458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5" name="Rectangle 4"/>
          <p:cNvSpPr/>
          <p:nvPr userDrawn="1"/>
        </p:nvSpPr>
        <p:spPr bwMode="auto">
          <a:xfrm>
            <a:off x="0" y="-114300"/>
            <a:ext cx="18288000" cy="1513384"/>
          </a:xfrm>
          <a:prstGeom prst="rect">
            <a:avLst/>
          </a:prstGeom>
          <a:solidFill>
            <a:srgbClr val="305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sz="3600">
              <a:solidFill>
                <a:srgbClr val="30586C"/>
              </a:solidFill>
            </a:endParaRPr>
          </a:p>
        </p:txBody>
      </p:sp>
      <p:sp>
        <p:nvSpPr>
          <p:cNvPr id="7" name="Titre 1"/>
          <p:cNvSpPr>
            <a:spLocks noGrp="1"/>
          </p:cNvSpPr>
          <p:nvPr>
            <p:ph type="title"/>
          </p:nvPr>
        </p:nvSpPr>
        <p:spPr bwMode="auto">
          <a:xfrm>
            <a:off x="950056" y="390971"/>
            <a:ext cx="17678400" cy="1247328"/>
          </a:xfrm>
          <a:prstGeom prst="rect">
            <a:avLst/>
          </a:prstGeom>
        </p:spPr>
        <p:txBody>
          <a:bodyPr>
            <a:noAutofit/>
          </a:bodyPr>
          <a:lstStyle>
            <a:lvl1pPr algn="l" defTabSz="914400">
              <a:spcBef>
                <a:spcPts val="0"/>
              </a:spcBef>
              <a:buNone/>
              <a:defRPr sz="4500" b="1" cap="all" dirty="0">
                <a:solidFill>
                  <a:schemeClr val="bg1"/>
                </a:solidFill>
                <a:latin typeface="Montserrat"/>
                <a:ea typeface="+mj-ea"/>
                <a:cs typeface="+mj-cs"/>
              </a:defRPr>
            </a:lvl1pPr>
          </a:lstStyle>
          <a:p>
            <a:pPr>
              <a:defRPr/>
            </a:pPr>
            <a:r>
              <a:rPr lang="fr-FR" dirty="0"/>
              <a:t>Modifiez le style du titre</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4" name="Espace réservé du texte 13">
            <a:extLst>
              <a:ext uri="{FF2B5EF4-FFF2-40B4-BE49-F238E27FC236}">
                <a16:creationId xmlns:a16="http://schemas.microsoft.com/office/drawing/2014/main" id="{18507F28-3AD6-1067-C84A-053587A82321}"/>
              </a:ext>
            </a:extLst>
          </p:cNvPr>
          <p:cNvSpPr>
            <a:spLocks noGrp="1"/>
          </p:cNvSpPr>
          <p:nvPr>
            <p:ph type="body" idx="1"/>
          </p:nvPr>
        </p:nvSpPr>
        <p:spPr>
          <a:xfrm>
            <a:off x="1079104" y="1399084"/>
            <a:ext cx="15773400" cy="6527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6" name="Image 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8135888" y="9680004"/>
            <a:ext cx="2304256" cy="444583"/>
          </a:xfrm>
          <a:prstGeom prst="rect">
            <a:avLst/>
          </a:prstGeom>
        </p:spPr>
      </p:pic>
      <p:pic>
        <p:nvPicPr>
          <p:cNvPr id="2" name="Image 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135888" y="9680003"/>
            <a:ext cx="2304256" cy="4445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0" r:id="rId13"/>
    <p:sldLayoutId id="2147483661" r:id="rId14"/>
    <p:sldLayoutId id="2147483662" r:id="rId15"/>
    <p:sldLayoutId id="2147483663" r:id="rId16"/>
  </p:sldLayoutIdLst>
  <p:hf sldNum="0" hdr="0"/>
  <p:txStyles>
    <p:titleStyle>
      <a:lvl1pPr algn="l" defTabSz="914400">
        <a:spcBef>
          <a:spcPts val="0"/>
        </a:spcBef>
        <a:buNone/>
        <a:defRPr sz="4400" b="1" cap="all">
          <a:solidFill>
            <a:srgbClr val="30586C"/>
          </a:solidFill>
          <a:latin typeface="Montserrat"/>
          <a:ea typeface="+mj-ea"/>
          <a:cs typeface="+mj-cs"/>
        </a:defRPr>
      </a:lvl1pPr>
    </p:titleStyle>
    <p:bodyStyle>
      <a:lvl1pPr marL="342900" indent="-342900" algn="l" defTabSz="914400">
        <a:spcBef>
          <a:spcPts val="0"/>
        </a:spcBef>
        <a:buFont typeface="Arial"/>
        <a:buChar char="•"/>
        <a:defRPr sz="3200">
          <a:solidFill>
            <a:srgbClr val="30586C"/>
          </a:solidFill>
          <a:latin typeface="Gill Sans MT" panose="020B0502020104020203" pitchFamily="34" charset="0"/>
          <a:ea typeface="+mn-ea"/>
          <a:cs typeface="+mn-cs"/>
        </a:defRPr>
      </a:lvl1pPr>
      <a:lvl2pPr marL="742950" indent="-285750" algn="l" defTabSz="914400">
        <a:spcBef>
          <a:spcPts val="0"/>
        </a:spcBef>
        <a:buFont typeface="Arial"/>
        <a:buChar char="–"/>
        <a:defRPr sz="2800">
          <a:solidFill>
            <a:srgbClr val="30586C"/>
          </a:solidFill>
          <a:latin typeface="Gill Sans MT" panose="020B0502020104020203" pitchFamily="34" charset="0"/>
          <a:ea typeface="+mn-ea"/>
          <a:cs typeface="+mn-cs"/>
        </a:defRPr>
      </a:lvl2pPr>
      <a:lvl3pPr marL="1143000" indent="-228600" algn="l" defTabSz="914400">
        <a:spcBef>
          <a:spcPts val="0"/>
        </a:spcBef>
        <a:buFont typeface="Arial"/>
        <a:buChar char="•"/>
        <a:defRPr sz="2400">
          <a:solidFill>
            <a:srgbClr val="30586C"/>
          </a:solidFill>
          <a:latin typeface="Gill Sans MT" panose="020B0502020104020203" pitchFamily="34" charset="0"/>
          <a:ea typeface="+mn-ea"/>
          <a:cs typeface="+mn-cs"/>
        </a:defRPr>
      </a:lvl3pPr>
      <a:lvl4pPr marL="1600200" indent="-228600" algn="l" defTabSz="914400">
        <a:spcBef>
          <a:spcPts val="0"/>
        </a:spcBef>
        <a:buFont typeface="Arial"/>
        <a:buChar char="–"/>
        <a:defRPr sz="2000">
          <a:solidFill>
            <a:srgbClr val="30586C"/>
          </a:solidFill>
          <a:latin typeface="Gill Sans MT" panose="020B0502020104020203" pitchFamily="34" charset="0"/>
          <a:ea typeface="+mn-ea"/>
          <a:cs typeface="+mn-cs"/>
        </a:defRPr>
      </a:lvl4pPr>
      <a:lvl5pPr marL="2057400" indent="-228600" algn="l" defTabSz="914400">
        <a:spcBef>
          <a:spcPts val="0"/>
        </a:spcBef>
        <a:buFont typeface="Arial"/>
        <a:buChar char="»"/>
        <a:defRPr sz="2000">
          <a:solidFill>
            <a:srgbClr val="30586C"/>
          </a:solidFill>
          <a:latin typeface="Gill Sans MT" panose="020B0502020104020203" pitchFamily="34" charset="0"/>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7.jpg"/><Relationship Id="rId12"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hyperlink" Target="mailto:cellule.europe@inserm.fr" TargetMode="External"/><Relationship Id="rId4" Type="http://schemas.openxmlformats.org/officeDocument/2006/relationships/image" Target="../media/image14.jpg"/><Relationship Id="rId9" Type="http://schemas.openxmlformats.org/officeDocument/2006/relationships/hyperlink" Target="https://www.calameo.com/read/005154450f9392ae0ab5c"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hyperlink" Target="https://www.calameo.com/books/005154450893789c14fb7" TargetMode="External"/><Relationship Id="rId12" Type="http://schemas.openxmlformats.org/officeDocument/2006/relationships/hyperlink" Target="https://ec.europa.eu/info/funding-tenders/opportunities/portal/screen/work-as-an-expert" TargetMode="External"/><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28.png"/><Relationship Id="rId11" Type="http://schemas.openxmlformats.org/officeDocument/2006/relationships/hyperlink" Target="https://pod.inserm.fr/inserm-europe/webinaires/" TargetMode="External"/><Relationship Id="rId5" Type="http://schemas.openxmlformats.org/officeDocument/2006/relationships/image" Target="../media/image27.png"/><Relationship Id="rId10" Type="http://schemas.openxmlformats.org/officeDocument/2006/relationships/hyperlink" Target="https://pro.inserm.fr/rubriques/appels-a-projets/financements-europeens/horizon-europe-quels-outils-pour-financer-mon-projet" TargetMode="External"/><Relationship Id="rId4" Type="http://schemas.openxmlformats.org/officeDocument/2006/relationships/image" Target="../media/image26.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24"/>
          <p:cNvSpPr/>
          <p:nvPr/>
        </p:nvSpPr>
        <p:spPr bwMode="auto">
          <a:xfrm>
            <a:off x="12638749" y="5585856"/>
            <a:ext cx="3998754" cy="988479"/>
          </a:xfrm>
          <a:custGeom>
            <a:avLst/>
            <a:gdLst/>
            <a:ahLst/>
            <a:cxnLst/>
            <a:rect l="l" t="t" r="r" b="b"/>
            <a:pathLst>
              <a:path w="942862" h="252783" extrusionOk="0">
                <a:moveTo>
                  <a:pt x="126391" y="0"/>
                </a:moveTo>
                <a:lnTo>
                  <a:pt x="816471" y="0"/>
                </a:lnTo>
                <a:cubicBezTo>
                  <a:pt x="849992" y="0"/>
                  <a:pt x="882140" y="13316"/>
                  <a:pt x="905843" y="37019"/>
                </a:cubicBezTo>
                <a:cubicBezTo>
                  <a:pt x="929546" y="60722"/>
                  <a:pt x="942862" y="92870"/>
                  <a:pt x="942862" y="126391"/>
                </a:cubicBezTo>
                <a:lnTo>
                  <a:pt x="942862" y="126391"/>
                </a:lnTo>
                <a:cubicBezTo>
                  <a:pt x="942862" y="196195"/>
                  <a:pt x="886275" y="252783"/>
                  <a:pt x="816471" y="252783"/>
                </a:cubicBezTo>
                <a:lnTo>
                  <a:pt x="126391" y="252783"/>
                </a:lnTo>
                <a:cubicBezTo>
                  <a:pt x="56587" y="252783"/>
                  <a:pt x="0" y="196195"/>
                  <a:pt x="0" y="126391"/>
                </a:cubicBezTo>
                <a:lnTo>
                  <a:pt x="0" y="126391"/>
                </a:lnTo>
                <a:cubicBezTo>
                  <a:pt x="0" y="56587"/>
                  <a:pt x="56587" y="0"/>
                  <a:pt x="126391" y="0"/>
                </a:cubicBezTo>
                <a:close/>
              </a:path>
            </a:pathLst>
          </a:custGeom>
          <a:solidFill>
            <a:srgbClr val="30586C"/>
          </a:solidFill>
        </p:spPr>
        <p:txBody>
          <a:bodyPr/>
          <a:lstStyle/>
          <a:p>
            <a:pPr>
              <a:defRPr/>
            </a:pPr>
            <a:endParaRPr lang="fr-FR"/>
          </a:p>
        </p:txBody>
      </p:sp>
      <p:sp>
        <p:nvSpPr>
          <p:cNvPr id="48" name="Freeform 24"/>
          <p:cNvSpPr/>
          <p:nvPr/>
        </p:nvSpPr>
        <p:spPr bwMode="auto">
          <a:xfrm>
            <a:off x="1445949" y="5670094"/>
            <a:ext cx="3998754" cy="1007553"/>
          </a:xfrm>
          <a:custGeom>
            <a:avLst/>
            <a:gdLst/>
            <a:ahLst/>
            <a:cxnLst/>
            <a:rect l="l" t="t" r="r" b="b"/>
            <a:pathLst>
              <a:path w="942862" h="252783" extrusionOk="0">
                <a:moveTo>
                  <a:pt x="126391" y="0"/>
                </a:moveTo>
                <a:lnTo>
                  <a:pt x="816471" y="0"/>
                </a:lnTo>
                <a:cubicBezTo>
                  <a:pt x="849992" y="0"/>
                  <a:pt x="882140" y="13316"/>
                  <a:pt x="905843" y="37019"/>
                </a:cubicBezTo>
                <a:cubicBezTo>
                  <a:pt x="929546" y="60722"/>
                  <a:pt x="942862" y="92870"/>
                  <a:pt x="942862" y="126391"/>
                </a:cubicBezTo>
                <a:lnTo>
                  <a:pt x="942862" y="126391"/>
                </a:lnTo>
                <a:cubicBezTo>
                  <a:pt x="942862" y="196195"/>
                  <a:pt x="886275" y="252783"/>
                  <a:pt x="816471" y="252783"/>
                </a:cubicBezTo>
                <a:lnTo>
                  <a:pt x="126391" y="252783"/>
                </a:lnTo>
                <a:cubicBezTo>
                  <a:pt x="56587" y="252783"/>
                  <a:pt x="0" y="196195"/>
                  <a:pt x="0" y="126391"/>
                </a:cubicBezTo>
                <a:lnTo>
                  <a:pt x="0" y="126391"/>
                </a:lnTo>
                <a:cubicBezTo>
                  <a:pt x="0" y="56587"/>
                  <a:pt x="56587" y="0"/>
                  <a:pt x="126391" y="0"/>
                </a:cubicBezTo>
                <a:close/>
              </a:path>
            </a:pathLst>
          </a:custGeom>
          <a:solidFill>
            <a:srgbClr val="30586C"/>
          </a:solidFill>
        </p:spPr>
        <p:txBody>
          <a:bodyPr/>
          <a:lstStyle/>
          <a:p>
            <a:pPr>
              <a:defRPr/>
            </a:pPr>
            <a:endParaRPr lang="fr-FR"/>
          </a:p>
        </p:txBody>
      </p:sp>
      <p:sp>
        <p:nvSpPr>
          <p:cNvPr id="3" name="Titre 2"/>
          <p:cNvSpPr>
            <a:spLocks noGrp="1"/>
          </p:cNvSpPr>
          <p:nvPr>
            <p:ph type="ctrTitle"/>
          </p:nvPr>
        </p:nvSpPr>
        <p:spPr>
          <a:xfrm>
            <a:off x="0" y="317045"/>
            <a:ext cx="18288000" cy="1470025"/>
          </a:xfrm>
        </p:spPr>
        <p:txBody>
          <a:bodyPr/>
          <a:lstStyle/>
          <a:p>
            <a:pPr algn="ctr"/>
            <a:r>
              <a:rPr lang="fr-FR" sz="4000" dirty="0">
                <a:latin typeface="Montserrat Bold"/>
              </a:rPr>
              <a:t>La cellule Europe</a:t>
            </a:r>
          </a:p>
        </p:txBody>
      </p:sp>
      <p:sp>
        <p:nvSpPr>
          <p:cNvPr id="24" name="TextBox 37"/>
          <p:cNvSpPr txBox="1"/>
          <p:nvPr/>
        </p:nvSpPr>
        <p:spPr bwMode="auto">
          <a:xfrm>
            <a:off x="12921826" y="5794783"/>
            <a:ext cx="3484684" cy="641201"/>
          </a:xfrm>
          <a:prstGeom prst="rect">
            <a:avLst/>
          </a:prstGeom>
        </p:spPr>
        <p:txBody>
          <a:bodyPr lIns="0" tIns="0" rIns="0" bIns="0" rtlCol="0" anchor="t">
            <a:spAutoFit/>
          </a:bodyPr>
          <a:lstStyle/>
          <a:p>
            <a:pPr algn="ctr">
              <a:lnSpc>
                <a:spcPts val="2520"/>
              </a:lnSpc>
              <a:spcBef>
                <a:spcPts val="0"/>
              </a:spcBef>
              <a:defRPr/>
            </a:pPr>
            <a:r>
              <a:rPr lang="en-US" sz="1800" b="1" dirty="0" err="1">
                <a:solidFill>
                  <a:srgbClr val="FFFFFF"/>
                </a:solidFill>
                <a:latin typeface="Gill Sans MT" panose="020B0502020104020203" pitchFamily="34" charset="0"/>
              </a:rPr>
              <a:t>Département</a:t>
            </a:r>
            <a:r>
              <a:rPr lang="en-US" sz="1800" b="1" dirty="0">
                <a:solidFill>
                  <a:srgbClr val="FFFFFF"/>
                </a:solidFill>
                <a:latin typeface="Gill Sans MT" panose="020B0502020104020203" pitchFamily="34" charset="0"/>
              </a:rPr>
              <a:t> des Affaires </a:t>
            </a:r>
            <a:r>
              <a:rPr lang="en-US" sz="1800" b="1" dirty="0" err="1">
                <a:solidFill>
                  <a:srgbClr val="FFFFFF"/>
                </a:solidFill>
                <a:latin typeface="Gill Sans MT" panose="020B0502020104020203" pitchFamily="34" charset="0"/>
              </a:rPr>
              <a:t>Financières</a:t>
            </a:r>
            <a:r>
              <a:rPr lang="en-US" sz="1800" b="1" dirty="0">
                <a:solidFill>
                  <a:srgbClr val="FFFFFF"/>
                </a:solidFill>
                <a:latin typeface="Gill Sans MT" panose="020B0502020104020203" pitchFamily="34" charset="0"/>
              </a:rPr>
              <a:t> (DAF)</a:t>
            </a:r>
            <a:endParaRPr b="1" dirty="0">
              <a:latin typeface="Gill Sans MT" panose="020B0502020104020203" pitchFamily="34" charset="0"/>
            </a:endParaRPr>
          </a:p>
        </p:txBody>
      </p:sp>
      <p:sp>
        <p:nvSpPr>
          <p:cNvPr id="26" name="TextBox 39"/>
          <p:cNvSpPr txBox="1"/>
          <p:nvPr/>
        </p:nvSpPr>
        <p:spPr bwMode="auto">
          <a:xfrm>
            <a:off x="1702984" y="5853269"/>
            <a:ext cx="3484684" cy="641201"/>
          </a:xfrm>
          <a:prstGeom prst="rect">
            <a:avLst/>
          </a:prstGeom>
        </p:spPr>
        <p:txBody>
          <a:bodyPr lIns="0" tIns="0" rIns="0" bIns="0" rtlCol="0" anchor="t">
            <a:spAutoFit/>
          </a:bodyPr>
          <a:lstStyle/>
          <a:p>
            <a:pPr algn="ctr">
              <a:lnSpc>
                <a:spcPts val="2520"/>
              </a:lnSpc>
              <a:spcBef>
                <a:spcPts val="0"/>
              </a:spcBef>
              <a:defRPr/>
            </a:pPr>
            <a:r>
              <a:rPr lang="en-US" sz="1800" b="1" dirty="0" err="1">
                <a:solidFill>
                  <a:srgbClr val="FFFFFF"/>
                </a:solidFill>
                <a:latin typeface="Gill Sans MT" panose="020B0502020104020203" pitchFamily="34" charset="0"/>
              </a:rPr>
              <a:t>Département</a:t>
            </a:r>
            <a:r>
              <a:rPr lang="en-US" sz="1800" b="1" dirty="0">
                <a:solidFill>
                  <a:srgbClr val="FFFFFF"/>
                </a:solidFill>
                <a:latin typeface="Gill Sans MT" panose="020B0502020104020203" pitchFamily="34" charset="0"/>
              </a:rPr>
              <a:t> des </a:t>
            </a:r>
            <a:r>
              <a:rPr lang="en-US" sz="1800" b="1" dirty="0" err="1">
                <a:solidFill>
                  <a:srgbClr val="FFFFFF"/>
                </a:solidFill>
                <a:latin typeface="Gill Sans MT" panose="020B0502020104020203" pitchFamily="34" charset="0"/>
              </a:rPr>
              <a:t>Ressources</a:t>
            </a:r>
            <a:r>
              <a:rPr lang="en-US" sz="1800" b="1" dirty="0">
                <a:solidFill>
                  <a:srgbClr val="FFFFFF"/>
                </a:solidFill>
                <a:latin typeface="Gill Sans MT" panose="020B0502020104020203" pitchFamily="34" charset="0"/>
              </a:rPr>
              <a:t> </a:t>
            </a:r>
            <a:r>
              <a:rPr lang="en-US" sz="1800" b="1" dirty="0" err="1">
                <a:solidFill>
                  <a:srgbClr val="FFFFFF"/>
                </a:solidFill>
                <a:latin typeface="Gill Sans MT" panose="020B0502020104020203" pitchFamily="34" charset="0"/>
              </a:rPr>
              <a:t>Humaines</a:t>
            </a:r>
            <a:r>
              <a:rPr lang="en-US" sz="1800" b="1" dirty="0">
                <a:solidFill>
                  <a:srgbClr val="FFFFFF"/>
                </a:solidFill>
                <a:latin typeface="Gill Sans MT" panose="020B0502020104020203" pitchFamily="34" charset="0"/>
              </a:rPr>
              <a:t> (DRH)</a:t>
            </a:r>
            <a:endParaRPr b="1" dirty="0">
              <a:latin typeface="Gill Sans MT" panose="020B0502020104020203" pitchFamily="34" charset="0"/>
            </a:endParaRPr>
          </a:p>
        </p:txBody>
      </p:sp>
      <p:pic>
        <p:nvPicPr>
          <p:cNvPr id="30" name="Image 29"/>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25967" t="19228" r="33706" b="27432"/>
          <a:stretch/>
        </p:blipFill>
        <p:spPr>
          <a:xfrm rot="5400000">
            <a:off x="13616657" y="6483894"/>
            <a:ext cx="1878074" cy="1943873"/>
          </a:xfrm>
          <a:prstGeom prst="ellipse">
            <a:avLst/>
          </a:prstGeom>
        </p:spPr>
      </p:pic>
      <p:grpSp>
        <p:nvGrpSpPr>
          <p:cNvPr id="69" name="Group 34"/>
          <p:cNvGrpSpPr>
            <a:grpSpLocks noChangeAspect="1"/>
          </p:cNvGrpSpPr>
          <p:nvPr/>
        </p:nvGrpSpPr>
        <p:grpSpPr bwMode="auto">
          <a:xfrm>
            <a:off x="15433228" y="2335188"/>
            <a:ext cx="2161960" cy="2161951"/>
            <a:chOff x="0" y="0"/>
            <a:chExt cx="6350000" cy="6349975"/>
          </a:xfrm>
        </p:grpSpPr>
        <p:sp>
          <p:nvSpPr>
            <p:cNvPr id="70" name="Freeform 35"/>
            <p:cNvSpPr/>
            <p:nvPr/>
          </p:nvSpPr>
          <p:spPr bwMode="auto">
            <a:xfrm>
              <a:off x="0" y="0"/>
              <a:ext cx="6350000" cy="6349974"/>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rcRect t="3579" b="15700"/>
              <a:stretch/>
            </a:blipFill>
          </p:spPr>
          <p:txBody>
            <a:bodyPr/>
            <a:lstStyle/>
            <a:p>
              <a:pPr>
                <a:defRPr/>
              </a:pPr>
              <a:endParaRPr lang="fr-FR"/>
            </a:p>
          </p:txBody>
        </p:sp>
      </p:grpSp>
      <p:sp>
        <p:nvSpPr>
          <p:cNvPr id="71" name="Freeform 11"/>
          <p:cNvSpPr/>
          <p:nvPr/>
        </p:nvSpPr>
        <p:spPr bwMode="auto">
          <a:xfrm>
            <a:off x="2289284" y="6501299"/>
            <a:ext cx="1912091" cy="1837104"/>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rcRect l="57722" t="26946" r="15942" b="33541"/>
            <a:stretch/>
          </a:blipFill>
        </p:spPr>
        <p:txBody>
          <a:bodyPr/>
          <a:lstStyle/>
          <a:p>
            <a:pPr>
              <a:defRPr/>
            </a:pPr>
            <a:endParaRPr lang="fr-FR"/>
          </a:p>
        </p:txBody>
      </p:sp>
      <p:grpSp>
        <p:nvGrpSpPr>
          <p:cNvPr id="72" name="Group 9"/>
          <p:cNvGrpSpPr>
            <a:grpSpLocks noChangeAspect="1"/>
          </p:cNvGrpSpPr>
          <p:nvPr/>
        </p:nvGrpSpPr>
        <p:grpSpPr bwMode="auto">
          <a:xfrm>
            <a:off x="74719" y="2335188"/>
            <a:ext cx="2214565" cy="2080673"/>
            <a:chOff x="0" y="0"/>
            <a:chExt cx="6350000" cy="6349975"/>
          </a:xfrm>
        </p:grpSpPr>
        <p:sp>
          <p:nvSpPr>
            <p:cNvPr id="73" name="Freeform 10"/>
            <p:cNvSpPr/>
            <p:nvPr/>
          </p:nvSpPr>
          <p:spPr bwMode="auto">
            <a:xfrm>
              <a:off x="0" y="0"/>
              <a:ext cx="6350000" cy="6349974"/>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rcRect l="25098" t="4213" r="61054" b="40399"/>
              <a:stretch/>
            </a:blipFill>
          </p:spPr>
          <p:txBody>
            <a:bodyPr/>
            <a:lstStyle/>
            <a:p>
              <a:pPr>
                <a:defRPr/>
              </a:pPr>
              <a:endParaRPr lang="fr-FR"/>
            </a:p>
          </p:txBody>
        </p:sp>
      </p:grpSp>
      <p:grpSp>
        <p:nvGrpSpPr>
          <p:cNvPr id="74" name="Group 15"/>
          <p:cNvGrpSpPr>
            <a:grpSpLocks noChangeAspect="1"/>
          </p:cNvGrpSpPr>
          <p:nvPr/>
        </p:nvGrpSpPr>
        <p:grpSpPr bwMode="auto">
          <a:xfrm>
            <a:off x="11566074" y="2335188"/>
            <a:ext cx="2228972" cy="2107750"/>
            <a:chOff x="0" y="0"/>
            <a:chExt cx="6350000" cy="6349975"/>
          </a:xfrm>
        </p:grpSpPr>
        <p:sp>
          <p:nvSpPr>
            <p:cNvPr id="75" name="Freeform 16"/>
            <p:cNvSpPr/>
            <p:nvPr/>
          </p:nvSpPr>
          <p:spPr bwMode="auto">
            <a:xfrm>
              <a:off x="0" y="0"/>
              <a:ext cx="6350000" cy="6349974"/>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rcRect l="36326" t="22090" r="50604" b="25632"/>
              <a:stretch/>
            </a:blipFill>
          </p:spPr>
          <p:txBody>
            <a:bodyPr/>
            <a:lstStyle/>
            <a:p>
              <a:pPr>
                <a:defRPr/>
              </a:pPr>
              <a:endParaRPr lang="fr-FR"/>
            </a:p>
          </p:txBody>
        </p:sp>
      </p:grpSp>
      <p:sp>
        <p:nvSpPr>
          <p:cNvPr id="40" name="Freeform 24"/>
          <p:cNvSpPr/>
          <p:nvPr/>
        </p:nvSpPr>
        <p:spPr bwMode="auto">
          <a:xfrm>
            <a:off x="6479704" y="1450388"/>
            <a:ext cx="4968552" cy="777635"/>
          </a:xfrm>
          <a:custGeom>
            <a:avLst/>
            <a:gdLst/>
            <a:ahLst/>
            <a:cxnLst/>
            <a:rect l="l" t="t" r="r" b="b"/>
            <a:pathLst>
              <a:path w="942862" h="252783" extrusionOk="0">
                <a:moveTo>
                  <a:pt x="126391" y="0"/>
                </a:moveTo>
                <a:lnTo>
                  <a:pt x="816471" y="0"/>
                </a:lnTo>
                <a:cubicBezTo>
                  <a:pt x="849992" y="0"/>
                  <a:pt x="882140" y="13316"/>
                  <a:pt x="905843" y="37019"/>
                </a:cubicBezTo>
                <a:cubicBezTo>
                  <a:pt x="929546" y="60722"/>
                  <a:pt x="942862" y="92870"/>
                  <a:pt x="942862" y="126391"/>
                </a:cubicBezTo>
                <a:lnTo>
                  <a:pt x="942862" y="126391"/>
                </a:lnTo>
                <a:cubicBezTo>
                  <a:pt x="942862" y="196195"/>
                  <a:pt x="886275" y="252783"/>
                  <a:pt x="816471" y="252783"/>
                </a:cubicBezTo>
                <a:lnTo>
                  <a:pt x="126391" y="252783"/>
                </a:lnTo>
                <a:cubicBezTo>
                  <a:pt x="56587" y="252783"/>
                  <a:pt x="0" y="196195"/>
                  <a:pt x="0" y="126391"/>
                </a:cubicBezTo>
                <a:lnTo>
                  <a:pt x="0" y="126391"/>
                </a:lnTo>
                <a:cubicBezTo>
                  <a:pt x="0" y="56587"/>
                  <a:pt x="56587" y="0"/>
                  <a:pt x="126391" y="0"/>
                </a:cubicBezTo>
                <a:close/>
              </a:path>
            </a:pathLst>
          </a:custGeom>
          <a:solidFill>
            <a:srgbClr val="30586C"/>
          </a:solidFill>
        </p:spPr>
        <p:txBody>
          <a:bodyPr/>
          <a:lstStyle/>
          <a:p>
            <a:pPr>
              <a:defRPr/>
            </a:pPr>
            <a:endParaRPr lang="fr-FR"/>
          </a:p>
        </p:txBody>
      </p:sp>
      <p:sp>
        <p:nvSpPr>
          <p:cNvPr id="21" name="TextBox 34"/>
          <p:cNvSpPr txBox="1"/>
          <p:nvPr/>
        </p:nvSpPr>
        <p:spPr bwMode="auto">
          <a:xfrm>
            <a:off x="6767736" y="1687116"/>
            <a:ext cx="4441352" cy="320601"/>
          </a:xfrm>
          <a:prstGeom prst="rect">
            <a:avLst/>
          </a:prstGeom>
        </p:spPr>
        <p:txBody>
          <a:bodyPr wrap="square" lIns="0" tIns="0" rIns="0" bIns="0" rtlCol="0" anchor="t">
            <a:spAutoFit/>
          </a:bodyPr>
          <a:lstStyle/>
          <a:p>
            <a:pPr algn="ctr">
              <a:lnSpc>
                <a:spcPts val="2520"/>
              </a:lnSpc>
              <a:defRPr/>
            </a:pPr>
            <a:r>
              <a:rPr lang="en-US" sz="2000" b="1" dirty="0" err="1">
                <a:solidFill>
                  <a:srgbClr val="FFFFFF"/>
                </a:solidFill>
                <a:latin typeface="Gill Sans MT" panose="020B0502020104020203" pitchFamily="34" charset="0"/>
              </a:rPr>
              <a:t>Pôle</a:t>
            </a:r>
            <a:r>
              <a:rPr lang="en-US" sz="2000" b="1" dirty="0">
                <a:solidFill>
                  <a:srgbClr val="FFFFFF"/>
                </a:solidFill>
                <a:latin typeface="Gill Sans MT" panose="020B0502020104020203" pitchFamily="34" charset="0"/>
              </a:rPr>
              <a:t> Relations </a:t>
            </a:r>
            <a:r>
              <a:rPr lang="en-US" sz="2000" b="1" dirty="0" err="1">
                <a:solidFill>
                  <a:srgbClr val="FFFFFF"/>
                </a:solidFill>
                <a:latin typeface="Gill Sans MT" panose="020B0502020104020203" pitchFamily="34" charset="0"/>
              </a:rPr>
              <a:t>Européennes</a:t>
            </a:r>
            <a:r>
              <a:rPr lang="en-US" sz="2000" b="1" dirty="0">
                <a:latin typeface="Gill Sans MT" panose="020B0502020104020203" pitchFamily="34" charset="0"/>
              </a:rPr>
              <a:t> </a:t>
            </a:r>
            <a:r>
              <a:rPr lang="en-US" sz="2000" b="1" dirty="0">
                <a:solidFill>
                  <a:srgbClr val="FFFFFF"/>
                </a:solidFill>
                <a:latin typeface="Gill Sans MT" panose="020B0502020104020203" pitchFamily="34" charset="0"/>
              </a:rPr>
              <a:t>(PRE)</a:t>
            </a:r>
            <a:endParaRPr sz="2000" b="1" dirty="0">
              <a:latin typeface="Gill Sans MT" panose="020B0502020104020203" pitchFamily="34" charset="0"/>
            </a:endParaRPr>
          </a:p>
        </p:txBody>
      </p:sp>
      <p:grpSp>
        <p:nvGrpSpPr>
          <p:cNvPr id="83" name="Group 9"/>
          <p:cNvGrpSpPr>
            <a:grpSpLocks noChangeAspect="1"/>
          </p:cNvGrpSpPr>
          <p:nvPr/>
        </p:nvGrpSpPr>
        <p:grpSpPr bwMode="auto">
          <a:xfrm>
            <a:off x="127591" y="2335188"/>
            <a:ext cx="2214565" cy="2080673"/>
            <a:chOff x="0" y="0"/>
            <a:chExt cx="6350000" cy="6349975"/>
          </a:xfrm>
        </p:grpSpPr>
        <p:sp>
          <p:nvSpPr>
            <p:cNvPr id="84" name="Freeform 10"/>
            <p:cNvSpPr/>
            <p:nvPr/>
          </p:nvSpPr>
          <p:spPr bwMode="auto">
            <a:xfrm>
              <a:off x="0" y="0"/>
              <a:ext cx="6350000" cy="6349974"/>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rcRect l="25098" t="4213" r="61054" b="40399"/>
              <a:stretch/>
            </a:blipFill>
          </p:spPr>
          <p:txBody>
            <a:bodyPr/>
            <a:lstStyle/>
            <a:p>
              <a:pPr>
                <a:defRPr/>
              </a:pPr>
              <a:endParaRPr lang="fr-FR"/>
            </a:p>
          </p:txBody>
        </p:sp>
      </p:grpSp>
      <p:grpSp>
        <p:nvGrpSpPr>
          <p:cNvPr id="85" name="Group 20"/>
          <p:cNvGrpSpPr>
            <a:grpSpLocks noChangeAspect="1"/>
          </p:cNvGrpSpPr>
          <p:nvPr/>
        </p:nvGrpSpPr>
        <p:grpSpPr bwMode="auto">
          <a:xfrm>
            <a:off x="3980337" y="2335188"/>
            <a:ext cx="2247902" cy="2180548"/>
            <a:chOff x="0" y="0"/>
            <a:chExt cx="6350000" cy="6349975"/>
          </a:xfrm>
        </p:grpSpPr>
        <p:sp>
          <p:nvSpPr>
            <p:cNvPr id="86" name="Freeform 21"/>
            <p:cNvSpPr/>
            <p:nvPr/>
          </p:nvSpPr>
          <p:spPr bwMode="auto">
            <a:xfrm>
              <a:off x="0" y="0"/>
              <a:ext cx="6350000" cy="6349974"/>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rcRect l="44334" t="21301" r="41085" b="20376"/>
              <a:stretch/>
            </a:blipFill>
          </p:spPr>
          <p:txBody>
            <a:bodyPr/>
            <a:lstStyle/>
            <a:p>
              <a:pPr>
                <a:defRPr/>
              </a:pPr>
              <a:endParaRPr lang="fr-FR"/>
            </a:p>
          </p:txBody>
        </p:sp>
      </p:grpSp>
      <p:grpSp>
        <p:nvGrpSpPr>
          <p:cNvPr id="87" name="Group 18"/>
          <p:cNvGrpSpPr>
            <a:grpSpLocks noChangeAspect="1"/>
          </p:cNvGrpSpPr>
          <p:nvPr/>
        </p:nvGrpSpPr>
        <p:grpSpPr bwMode="auto">
          <a:xfrm>
            <a:off x="7866420" y="2335188"/>
            <a:ext cx="2061473" cy="2061464"/>
            <a:chOff x="-58602" y="0"/>
            <a:chExt cx="6350000" cy="6349975"/>
          </a:xfrm>
        </p:grpSpPr>
        <p:sp>
          <p:nvSpPr>
            <p:cNvPr id="88" name="Freeform 19"/>
            <p:cNvSpPr/>
            <p:nvPr/>
          </p:nvSpPr>
          <p:spPr bwMode="auto">
            <a:xfrm>
              <a:off x="-58602" y="0"/>
              <a:ext cx="6350000" cy="6349975"/>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rcRect l="22175" t="16367" r="60119" b="57076"/>
              <a:stretch/>
            </a:blipFill>
          </p:spPr>
          <p:txBody>
            <a:bodyPr/>
            <a:lstStyle/>
            <a:p>
              <a:pPr>
                <a:defRPr/>
              </a:pPr>
              <a:endParaRPr lang="fr-FR"/>
            </a:p>
          </p:txBody>
        </p:sp>
      </p:grpSp>
      <p:sp>
        <p:nvSpPr>
          <p:cNvPr id="6" name="Rectangle 5"/>
          <p:cNvSpPr/>
          <p:nvPr/>
        </p:nvSpPr>
        <p:spPr>
          <a:xfrm>
            <a:off x="109335" y="4028224"/>
            <a:ext cx="18358313" cy="1209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2" name="Group 23"/>
          <p:cNvGrpSpPr/>
          <p:nvPr/>
        </p:nvGrpSpPr>
        <p:grpSpPr bwMode="auto">
          <a:xfrm>
            <a:off x="-361056" y="3938337"/>
            <a:ext cx="5693867" cy="845123"/>
            <a:chOff x="1582174" y="-1021896"/>
            <a:chExt cx="7591822" cy="1126829"/>
          </a:xfrm>
        </p:grpSpPr>
        <p:sp>
          <p:nvSpPr>
            <p:cNvPr id="53" name="TextBox 24"/>
            <p:cNvSpPr txBox="1"/>
            <p:nvPr/>
          </p:nvSpPr>
          <p:spPr bwMode="auto">
            <a:xfrm>
              <a:off x="1582174" y="-1021896"/>
              <a:ext cx="4858190" cy="660950"/>
            </a:xfrm>
            <a:prstGeom prst="rect">
              <a:avLst/>
            </a:prstGeom>
            <a:grpFill/>
          </p:spPr>
          <p:txBody>
            <a:bodyPr lIns="0" tIns="0" rIns="0" bIns="0" rtlCol="0" anchor="t">
              <a:spAutoFit/>
            </a:bodyPr>
            <a:lstStyle/>
            <a:p>
              <a:pPr algn="ctr">
                <a:lnSpc>
                  <a:spcPts val="4200"/>
                </a:lnSpc>
                <a:defRPr/>
              </a:pPr>
              <a:r>
                <a:rPr lang="en-US" sz="2500" b="1" dirty="0">
                  <a:solidFill>
                    <a:srgbClr val="28526C"/>
                  </a:solidFill>
                  <a:latin typeface="Gill Sans MT" panose="020B0502020104020203" pitchFamily="34" charset="0"/>
                </a:rPr>
                <a:t>Guillaume </a:t>
              </a:r>
              <a:r>
                <a:rPr lang="en-US" sz="2500" b="1" dirty="0" err="1">
                  <a:solidFill>
                    <a:srgbClr val="28526C"/>
                  </a:solidFill>
                  <a:latin typeface="Gill Sans MT" panose="020B0502020104020203" pitchFamily="34" charset="0"/>
                </a:rPr>
                <a:t>Fusai</a:t>
              </a:r>
              <a:endParaRPr sz="2500" b="1" dirty="0">
                <a:latin typeface="Gill Sans MT" panose="020B0502020104020203" pitchFamily="34" charset="0"/>
              </a:endParaRPr>
            </a:p>
          </p:txBody>
        </p:sp>
        <p:sp>
          <p:nvSpPr>
            <p:cNvPr id="54" name="TextBox 25"/>
            <p:cNvSpPr txBox="1"/>
            <p:nvPr/>
          </p:nvSpPr>
          <p:spPr bwMode="auto">
            <a:xfrm>
              <a:off x="2565781" y="-433590"/>
              <a:ext cx="6608215" cy="538523"/>
            </a:xfrm>
            <a:prstGeom prst="rect">
              <a:avLst/>
            </a:prstGeom>
            <a:grpFill/>
          </p:spPr>
          <p:txBody>
            <a:bodyPr wrap="square" lIns="0" tIns="0" rIns="0" bIns="0" rtlCol="0" anchor="t">
              <a:spAutoFit/>
            </a:bodyPr>
            <a:lstStyle/>
            <a:p>
              <a:pPr>
                <a:lnSpc>
                  <a:spcPts val="3499"/>
                </a:lnSpc>
                <a:defRPr/>
              </a:pPr>
              <a:r>
                <a:rPr lang="en-US" sz="2200" dirty="0" err="1">
                  <a:solidFill>
                    <a:srgbClr val="28526C"/>
                  </a:solidFill>
                  <a:latin typeface="Gill Sans MT" panose="020B0502020104020203" pitchFamily="34" charset="0"/>
                </a:rPr>
                <a:t>Responsable</a:t>
              </a:r>
              <a:r>
                <a:rPr lang="en-US" sz="2200" dirty="0">
                  <a:solidFill>
                    <a:srgbClr val="28526C"/>
                  </a:solidFill>
                  <a:latin typeface="Gill Sans MT" panose="020B0502020104020203" pitchFamily="34" charset="0"/>
                </a:rPr>
                <a:t> du </a:t>
              </a:r>
              <a:r>
                <a:rPr lang="en-US" sz="2200" dirty="0" err="1">
                  <a:solidFill>
                    <a:srgbClr val="28526C"/>
                  </a:solidFill>
                  <a:latin typeface="Gill Sans MT" panose="020B0502020104020203" pitchFamily="34" charset="0"/>
                </a:rPr>
                <a:t>Pôle</a:t>
              </a:r>
              <a:r>
                <a:rPr lang="en-US" sz="2200" dirty="0">
                  <a:solidFill>
                    <a:srgbClr val="28526C"/>
                  </a:solidFill>
                  <a:latin typeface="Gill Sans MT" panose="020B0502020104020203" pitchFamily="34" charset="0"/>
                </a:rPr>
                <a:t> Europe </a:t>
              </a:r>
              <a:endParaRPr sz="2200" dirty="0">
                <a:latin typeface="Gill Sans MT" panose="020B0502020104020203" pitchFamily="34" charset="0"/>
              </a:endParaRPr>
            </a:p>
          </p:txBody>
        </p:sp>
      </p:grpSp>
      <p:grpSp>
        <p:nvGrpSpPr>
          <p:cNvPr id="80" name="Group 29"/>
          <p:cNvGrpSpPr/>
          <p:nvPr/>
        </p:nvGrpSpPr>
        <p:grpSpPr bwMode="auto">
          <a:xfrm>
            <a:off x="3578377" y="3979621"/>
            <a:ext cx="5349599" cy="875847"/>
            <a:chOff x="821268" y="-57149"/>
            <a:chExt cx="7132801" cy="1167796"/>
          </a:xfrm>
        </p:grpSpPr>
        <p:sp>
          <p:nvSpPr>
            <p:cNvPr id="81" name="TextBox 30"/>
            <p:cNvSpPr txBox="1"/>
            <p:nvPr/>
          </p:nvSpPr>
          <p:spPr bwMode="auto">
            <a:xfrm>
              <a:off x="821268" y="-57149"/>
              <a:ext cx="4781935" cy="660951"/>
            </a:xfrm>
            <a:prstGeom prst="rect">
              <a:avLst/>
            </a:prstGeom>
            <a:grpFill/>
          </p:spPr>
          <p:txBody>
            <a:bodyPr lIns="0" tIns="0" rIns="0" bIns="0" rtlCol="0" anchor="t">
              <a:spAutoFit/>
            </a:bodyPr>
            <a:lstStyle/>
            <a:p>
              <a:pPr algn="ctr">
                <a:lnSpc>
                  <a:spcPts val="4200"/>
                </a:lnSpc>
                <a:defRPr/>
              </a:pPr>
              <a:r>
                <a:rPr lang="en-US" sz="2500" b="1" dirty="0">
                  <a:solidFill>
                    <a:srgbClr val="28526C"/>
                  </a:solidFill>
                  <a:latin typeface="Gill Sans MT" panose="020B0502020104020203" pitchFamily="34" charset="0"/>
                </a:rPr>
                <a:t>Laurence </a:t>
              </a:r>
              <a:r>
                <a:rPr lang="en-US" sz="2500" b="1" dirty="0" err="1">
                  <a:solidFill>
                    <a:srgbClr val="28526C"/>
                  </a:solidFill>
                  <a:latin typeface="Gill Sans MT" panose="020B0502020104020203" pitchFamily="34" charset="0"/>
                </a:rPr>
                <a:t>Garric</a:t>
              </a:r>
              <a:endParaRPr sz="2500" b="1" dirty="0">
                <a:solidFill>
                  <a:srgbClr val="28526C"/>
                </a:solidFill>
                <a:latin typeface="Gill Sans MT" panose="020B0502020104020203" pitchFamily="34" charset="0"/>
              </a:endParaRPr>
            </a:p>
          </p:txBody>
        </p:sp>
        <p:sp>
          <p:nvSpPr>
            <p:cNvPr id="82" name="TextBox 31"/>
            <p:cNvSpPr txBox="1"/>
            <p:nvPr/>
          </p:nvSpPr>
          <p:spPr bwMode="auto">
            <a:xfrm>
              <a:off x="1723342" y="572123"/>
              <a:ext cx="6230727" cy="538524"/>
            </a:xfrm>
            <a:prstGeom prst="rect">
              <a:avLst/>
            </a:prstGeom>
            <a:grpFill/>
          </p:spPr>
          <p:txBody>
            <a:bodyPr lIns="0" tIns="0" rIns="0" bIns="0" rtlCol="0" anchor="t">
              <a:spAutoFit/>
            </a:bodyPr>
            <a:lstStyle/>
            <a:p>
              <a:pPr>
                <a:lnSpc>
                  <a:spcPts val="3499"/>
                </a:lnSpc>
                <a:defRPr/>
              </a:pPr>
              <a:r>
                <a:rPr lang="en-US" sz="2200" dirty="0">
                  <a:solidFill>
                    <a:srgbClr val="28526C"/>
                  </a:solidFill>
                  <a:latin typeface="Gill Sans MT" panose="020B0502020104020203" pitchFamily="34" charset="0"/>
                </a:rPr>
                <a:t>ERC, EIT Health</a:t>
              </a:r>
              <a:endParaRPr sz="2200" dirty="0">
                <a:latin typeface="Gill Sans MT" panose="020B0502020104020203" pitchFamily="34" charset="0"/>
              </a:endParaRPr>
            </a:p>
          </p:txBody>
        </p:sp>
      </p:grpSp>
      <p:sp>
        <p:nvSpPr>
          <p:cNvPr id="89" name="Rectangle 88"/>
          <p:cNvSpPr/>
          <p:nvPr/>
        </p:nvSpPr>
        <p:spPr>
          <a:xfrm>
            <a:off x="355025" y="8666646"/>
            <a:ext cx="18358313" cy="78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6" name="Group 4"/>
          <p:cNvGrpSpPr/>
          <p:nvPr/>
        </p:nvGrpSpPr>
        <p:grpSpPr bwMode="auto">
          <a:xfrm>
            <a:off x="1521423" y="8319338"/>
            <a:ext cx="4113908" cy="867032"/>
            <a:chOff x="0" y="100442"/>
            <a:chExt cx="5485210" cy="1156043"/>
          </a:xfrm>
        </p:grpSpPr>
        <p:sp>
          <p:nvSpPr>
            <p:cNvPr id="37" name="TextBox 5"/>
            <p:cNvSpPr txBox="1"/>
            <p:nvPr/>
          </p:nvSpPr>
          <p:spPr bwMode="auto">
            <a:xfrm>
              <a:off x="0" y="100442"/>
              <a:ext cx="4880982" cy="660951"/>
            </a:xfrm>
            <a:prstGeom prst="rect">
              <a:avLst/>
            </a:prstGeom>
            <a:grpFill/>
          </p:spPr>
          <p:txBody>
            <a:bodyPr lIns="0" tIns="0" rIns="0" bIns="0" rtlCol="0" anchor="t">
              <a:spAutoFit/>
            </a:bodyPr>
            <a:lstStyle/>
            <a:p>
              <a:pPr algn="ctr">
                <a:lnSpc>
                  <a:spcPts val="4200"/>
                </a:lnSpc>
                <a:defRPr/>
              </a:pPr>
              <a:r>
                <a:rPr lang="en-US" sz="2500" b="1" dirty="0" err="1">
                  <a:solidFill>
                    <a:srgbClr val="28526C"/>
                  </a:solidFill>
                  <a:latin typeface="Gill Sans MT" panose="020B0502020104020203" pitchFamily="34" charset="0"/>
                </a:rPr>
                <a:t>Morgane</a:t>
              </a:r>
              <a:r>
                <a:rPr lang="en-US" sz="2500" b="1" dirty="0">
                  <a:solidFill>
                    <a:srgbClr val="28526C"/>
                  </a:solidFill>
                  <a:latin typeface="Gill Sans MT" panose="020B0502020104020203" pitchFamily="34" charset="0"/>
                </a:rPr>
                <a:t> Bureau</a:t>
              </a:r>
              <a:endParaRPr sz="2500" b="1" dirty="0">
                <a:latin typeface="Gill Sans MT" panose="020B0502020104020203" pitchFamily="34" charset="0"/>
              </a:endParaRPr>
            </a:p>
          </p:txBody>
        </p:sp>
        <p:sp>
          <p:nvSpPr>
            <p:cNvPr id="39" name="TextBox 6"/>
            <p:cNvSpPr txBox="1"/>
            <p:nvPr/>
          </p:nvSpPr>
          <p:spPr bwMode="auto">
            <a:xfrm>
              <a:off x="805980" y="705734"/>
              <a:ext cx="4679230" cy="550751"/>
            </a:xfrm>
            <a:prstGeom prst="rect">
              <a:avLst/>
            </a:prstGeom>
            <a:grpFill/>
          </p:spPr>
          <p:txBody>
            <a:bodyPr wrap="square" lIns="0" tIns="0" rIns="0" bIns="0" rtlCol="0" anchor="t">
              <a:spAutoFit/>
            </a:bodyPr>
            <a:lstStyle/>
            <a:p>
              <a:pPr>
                <a:lnSpc>
                  <a:spcPts val="3499"/>
                </a:lnSpc>
                <a:defRPr/>
              </a:pPr>
              <a:r>
                <a:rPr lang="en-US" sz="2200" dirty="0">
                  <a:solidFill>
                    <a:srgbClr val="28526C"/>
                  </a:solidFill>
                  <a:latin typeface="Gill Sans MT" panose="020B0502020104020203" pitchFamily="34" charset="0"/>
                </a:rPr>
                <a:t>Actions Marie S. Curie</a:t>
              </a:r>
              <a:endParaRPr sz="2200" dirty="0">
                <a:latin typeface="Gill Sans MT" panose="020B0502020104020203" pitchFamily="34" charset="0"/>
              </a:endParaRPr>
            </a:p>
          </p:txBody>
        </p:sp>
      </p:grpSp>
      <p:grpSp>
        <p:nvGrpSpPr>
          <p:cNvPr id="20" name="Group 20"/>
          <p:cNvGrpSpPr/>
          <p:nvPr/>
        </p:nvGrpSpPr>
        <p:grpSpPr bwMode="auto">
          <a:xfrm>
            <a:off x="12702499" y="8285911"/>
            <a:ext cx="5765149" cy="795023"/>
            <a:chOff x="-372395" y="-57151"/>
            <a:chExt cx="7686869" cy="1060030"/>
          </a:xfrm>
        </p:grpSpPr>
        <p:sp>
          <p:nvSpPr>
            <p:cNvPr id="23" name="TextBox 22"/>
            <p:cNvSpPr txBox="1"/>
            <p:nvPr/>
          </p:nvSpPr>
          <p:spPr bwMode="auto">
            <a:xfrm>
              <a:off x="299682" y="452130"/>
              <a:ext cx="7014792" cy="550749"/>
            </a:xfrm>
            <a:prstGeom prst="rect">
              <a:avLst/>
            </a:prstGeom>
            <a:grpFill/>
          </p:spPr>
          <p:txBody>
            <a:bodyPr wrap="square" lIns="0" tIns="0" rIns="0" bIns="0" rtlCol="0" anchor="t">
              <a:spAutoFit/>
            </a:bodyPr>
            <a:lstStyle/>
            <a:p>
              <a:pPr>
                <a:lnSpc>
                  <a:spcPts val="3499"/>
                </a:lnSpc>
                <a:defRPr/>
              </a:pPr>
              <a:r>
                <a:rPr lang="en-US" sz="2200" dirty="0">
                  <a:solidFill>
                    <a:srgbClr val="28526C"/>
                  </a:solidFill>
                  <a:latin typeface="Gill Sans MT" panose="020B0502020104020203" pitchFamily="34" charset="0"/>
                </a:rPr>
                <a:t>Aspects </a:t>
              </a:r>
              <a:r>
                <a:rPr lang="en-US" sz="2200" dirty="0" err="1">
                  <a:solidFill>
                    <a:srgbClr val="28526C"/>
                  </a:solidFill>
                  <a:latin typeface="Gill Sans MT" panose="020B0502020104020203" pitchFamily="34" charset="0"/>
                </a:rPr>
                <a:t>Juridiques</a:t>
              </a:r>
              <a:r>
                <a:rPr lang="en-US" sz="2200" dirty="0">
                  <a:solidFill>
                    <a:srgbClr val="28526C"/>
                  </a:solidFill>
                  <a:latin typeface="Gill Sans MT" panose="020B0502020104020203" pitchFamily="34" charset="0"/>
                </a:rPr>
                <a:t> et Financiers</a:t>
              </a:r>
              <a:endParaRPr sz="2200" dirty="0">
                <a:latin typeface="Gill Sans MT" panose="020B0502020104020203" pitchFamily="34" charset="0"/>
              </a:endParaRPr>
            </a:p>
          </p:txBody>
        </p:sp>
        <p:sp>
          <p:nvSpPr>
            <p:cNvPr id="22" name="TextBox 21"/>
            <p:cNvSpPr txBox="1"/>
            <p:nvPr/>
          </p:nvSpPr>
          <p:spPr bwMode="auto">
            <a:xfrm>
              <a:off x="-372395" y="-57151"/>
              <a:ext cx="4518731" cy="660950"/>
            </a:xfrm>
            <a:prstGeom prst="rect">
              <a:avLst/>
            </a:prstGeom>
            <a:grpFill/>
          </p:spPr>
          <p:txBody>
            <a:bodyPr lIns="0" tIns="0" rIns="0" bIns="0" rtlCol="0" anchor="t">
              <a:spAutoFit/>
            </a:bodyPr>
            <a:lstStyle/>
            <a:p>
              <a:pPr algn="ctr">
                <a:lnSpc>
                  <a:spcPts val="4200"/>
                </a:lnSpc>
                <a:defRPr/>
              </a:pPr>
              <a:r>
                <a:rPr lang="en-US" sz="2500" b="1" dirty="0">
                  <a:solidFill>
                    <a:srgbClr val="28526C"/>
                  </a:solidFill>
                  <a:latin typeface="Gill Sans MT" panose="020B0502020104020203" pitchFamily="34" charset="0"/>
                </a:rPr>
                <a:t>Marion Di Maria</a:t>
              </a:r>
              <a:endParaRPr sz="2500" b="1" dirty="0">
                <a:latin typeface="Gill Sans MT" panose="020B0502020104020203" pitchFamily="34" charset="0"/>
              </a:endParaRPr>
            </a:p>
          </p:txBody>
        </p:sp>
      </p:grpSp>
      <p:grpSp>
        <p:nvGrpSpPr>
          <p:cNvPr id="90" name="Group 12"/>
          <p:cNvGrpSpPr/>
          <p:nvPr/>
        </p:nvGrpSpPr>
        <p:grpSpPr bwMode="auto">
          <a:xfrm>
            <a:off x="7066134" y="4091966"/>
            <a:ext cx="3878066" cy="1322282"/>
            <a:chOff x="124441" y="-57151"/>
            <a:chExt cx="5170753" cy="1763042"/>
          </a:xfrm>
        </p:grpSpPr>
        <p:sp>
          <p:nvSpPr>
            <p:cNvPr id="91" name="TextBox 13"/>
            <p:cNvSpPr txBox="1"/>
            <p:nvPr/>
          </p:nvSpPr>
          <p:spPr bwMode="auto">
            <a:xfrm>
              <a:off x="124441" y="-57151"/>
              <a:ext cx="4448573" cy="660951"/>
            </a:xfrm>
            <a:prstGeom prst="rect">
              <a:avLst/>
            </a:prstGeom>
            <a:grpFill/>
          </p:spPr>
          <p:txBody>
            <a:bodyPr lIns="0" tIns="0" rIns="0" bIns="0" rtlCol="0" anchor="t">
              <a:spAutoFit/>
            </a:bodyPr>
            <a:lstStyle/>
            <a:p>
              <a:pPr algn="ctr">
                <a:lnSpc>
                  <a:spcPts val="4200"/>
                </a:lnSpc>
                <a:defRPr/>
              </a:pPr>
              <a:r>
                <a:rPr lang="en-US" sz="2500" b="1" dirty="0">
                  <a:solidFill>
                    <a:srgbClr val="28526C"/>
                  </a:solidFill>
                  <a:latin typeface="Gill Sans MT" panose="020B0502020104020203" pitchFamily="34" charset="0"/>
                </a:rPr>
                <a:t>Aude </a:t>
              </a:r>
              <a:r>
                <a:rPr lang="en-US" sz="2500" b="1" dirty="0" err="1">
                  <a:solidFill>
                    <a:srgbClr val="28526C"/>
                  </a:solidFill>
                  <a:latin typeface="Gill Sans MT" panose="020B0502020104020203" pitchFamily="34" charset="0"/>
                </a:rPr>
                <a:t>Raimbault</a:t>
              </a:r>
              <a:endParaRPr sz="2500" b="1" dirty="0">
                <a:solidFill>
                  <a:srgbClr val="28526C"/>
                </a:solidFill>
                <a:latin typeface="Gill Sans MT" panose="020B0502020104020203" pitchFamily="34" charset="0"/>
              </a:endParaRPr>
            </a:p>
          </p:txBody>
        </p:sp>
        <p:sp>
          <p:nvSpPr>
            <p:cNvPr id="92" name="TextBox 14"/>
            <p:cNvSpPr txBox="1"/>
            <p:nvPr/>
          </p:nvSpPr>
          <p:spPr bwMode="auto">
            <a:xfrm>
              <a:off x="840659" y="568913"/>
              <a:ext cx="4454535" cy="1136978"/>
            </a:xfrm>
            <a:prstGeom prst="rect">
              <a:avLst/>
            </a:prstGeom>
            <a:grpFill/>
          </p:spPr>
          <p:txBody>
            <a:bodyPr lIns="0" tIns="0" rIns="0" bIns="0" rtlCol="0" anchor="t">
              <a:spAutoFit/>
            </a:bodyPr>
            <a:lstStyle/>
            <a:p>
              <a:pPr>
                <a:lnSpc>
                  <a:spcPts val="3500"/>
                </a:lnSpc>
                <a:defRPr/>
              </a:pPr>
              <a:r>
                <a:rPr lang="en-US" sz="2200" dirty="0">
                  <a:solidFill>
                    <a:srgbClr val="28526C"/>
                  </a:solidFill>
                  <a:latin typeface="Gill Sans MT" panose="020B0502020104020203" pitchFamily="34" charset="0"/>
                </a:rPr>
                <a:t>Cluster Santé (IHI - EDCTP3), mission cancer</a:t>
              </a:r>
              <a:endParaRPr sz="2200" dirty="0">
                <a:solidFill>
                  <a:srgbClr val="28526C"/>
                </a:solidFill>
                <a:latin typeface="Gill Sans MT" panose="020B0502020104020203" pitchFamily="34" charset="0"/>
              </a:endParaRPr>
            </a:p>
          </p:txBody>
        </p:sp>
      </p:grpSp>
      <p:grpSp>
        <p:nvGrpSpPr>
          <p:cNvPr id="93" name="Group 28"/>
          <p:cNvGrpSpPr/>
          <p:nvPr/>
        </p:nvGrpSpPr>
        <p:grpSpPr bwMode="auto">
          <a:xfrm>
            <a:off x="15264680" y="4053527"/>
            <a:ext cx="3953024" cy="894911"/>
            <a:chOff x="646331" y="-57149"/>
            <a:chExt cx="5270698" cy="1193214"/>
          </a:xfrm>
        </p:grpSpPr>
        <p:sp>
          <p:nvSpPr>
            <p:cNvPr id="94" name="TextBox 29"/>
            <p:cNvSpPr txBox="1"/>
            <p:nvPr/>
          </p:nvSpPr>
          <p:spPr bwMode="auto">
            <a:xfrm>
              <a:off x="646331" y="-57149"/>
              <a:ext cx="3379014" cy="660951"/>
            </a:xfrm>
            <a:prstGeom prst="rect">
              <a:avLst/>
            </a:prstGeom>
            <a:grpFill/>
          </p:spPr>
          <p:txBody>
            <a:bodyPr lIns="0" tIns="0" rIns="0" bIns="0" rtlCol="0" anchor="t">
              <a:spAutoFit/>
            </a:bodyPr>
            <a:lstStyle/>
            <a:p>
              <a:pPr algn="ctr">
                <a:lnSpc>
                  <a:spcPts val="4200"/>
                </a:lnSpc>
                <a:defRPr/>
              </a:pPr>
              <a:r>
                <a:rPr lang="en-US" sz="2500" b="1" dirty="0">
                  <a:solidFill>
                    <a:srgbClr val="28526C"/>
                  </a:solidFill>
                  <a:latin typeface="Gill Sans MT" panose="020B0502020104020203" pitchFamily="34" charset="0"/>
                </a:rPr>
                <a:t>Ivone Alves</a:t>
              </a:r>
              <a:endParaRPr sz="2500" b="1" dirty="0">
                <a:solidFill>
                  <a:srgbClr val="28526C"/>
                </a:solidFill>
                <a:latin typeface="Gill Sans MT" panose="020B0502020104020203" pitchFamily="34" charset="0"/>
              </a:endParaRPr>
            </a:p>
          </p:txBody>
        </p:sp>
        <p:sp>
          <p:nvSpPr>
            <p:cNvPr id="95" name="TextBox 30"/>
            <p:cNvSpPr txBox="1"/>
            <p:nvPr/>
          </p:nvSpPr>
          <p:spPr bwMode="auto">
            <a:xfrm>
              <a:off x="1245356" y="585316"/>
              <a:ext cx="4671673" cy="550749"/>
            </a:xfrm>
            <a:prstGeom prst="rect">
              <a:avLst/>
            </a:prstGeom>
            <a:grpFill/>
          </p:spPr>
          <p:txBody>
            <a:bodyPr lIns="0" tIns="0" rIns="0" bIns="0" rtlCol="0" anchor="t">
              <a:spAutoFit/>
            </a:bodyPr>
            <a:lstStyle/>
            <a:p>
              <a:pPr>
                <a:lnSpc>
                  <a:spcPts val="3500"/>
                </a:lnSpc>
                <a:defRPr/>
              </a:pPr>
              <a:r>
                <a:rPr lang="en-US" sz="2200" dirty="0">
                  <a:solidFill>
                    <a:srgbClr val="28526C"/>
                  </a:solidFill>
                  <a:latin typeface="Gill Sans MT" panose="020B0502020104020203" pitchFamily="34" charset="0"/>
                </a:rPr>
                <a:t>Communication</a:t>
              </a:r>
              <a:endParaRPr sz="2200" dirty="0">
                <a:solidFill>
                  <a:srgbClr val="28526C"/>
                </a:solidFill>
                <a:latin typeface="Gill Sans MT" panose="020B0502020104020203" pitchFamily="34" charset="0"/>
              </a:endParaRPr>
            </a:p>
          </p:txBody>
        </p:sp>
      </p:grpSp>
      <p:grpSp>
        <p:nvGrpSpPr>
          <p:cNvPr id="96" name="Group 26"/>
          <p:cNvGrpSpPr/>
          <p:nvPr/>
        </p:nvGrpSpPr>
        <p:grpSpPr bwMode="auto">
          <a:xfrm>
            <a:off x="11232232" y="4135388"/>
            <a:ext cx="5543347" cy="802353"/>
            <a:chOff x="142073" y="-50138"/>
            <a:chExt cx="7391128" cy="1069805"/>
          </a:xfrm>
        </p:grpSpPr>
        <p:sp>
          <p:nvSpPr>
            <p:cNvPr id="97" name="TextBox 27"/>
            <p:cNvSpPr txBox="1"/>
            <p:nvPr/>
          </p:nvSpPr>
          <p:spPr bwMode="auto">
            <a:xfrm>
              <a:off x="142073" y="-50138"/>
              <a:ext cx="5385575" cy="660951"/>
            </a:xfrm>
            <a:prstGeom prst="rect">
              <a:avLst/>
            </a:prstGeom>
            <a:grpFill/>
          </p:spPr>
          <p:txBody>
            <a:bodyPr lIns="0" tIns="0" rIns="0" bIns="0" rtlCol="0" anchor="t">
              <a:spAutoFit/>
            </a:bodyPr>
            <a:lstStyle/>
            <a:p>
              <a:pPr algn="ctr">
                <a:lnSpc>
                  <a:spcPts val="4200"/>
                </a:lnSpc>
                <a:defRPr/>
              </a:pPr>
              <a:r>
                <a:rPr lang="en-US" sz="2500" b="1" dirty="0" err="1">
                  <a:solidFill>
                    <a:srgbClr val="28526C"/>
                  </a:solidFill>
                  <a:latin typeface="Gill Sans MT" panose="020B0502020104020203" pitchFamily="34" charset="0"/>
                </a:rPr>
                <a:t>Géraldine</a:t>
              </a:r>
              <a:r>
                <a:rPr lang="en-US" sz="2500" b="1" dirty="0">
                  <a:solidFill>
                    <a:srgbClr val="28526C"/>
                  </a:solidFill>
                  <a:latin typeface="Gill Sans MT" panose="020B0502020104020203" pitchFamily="34" charset="0"/>
                </a:rPr>
                <a:t> </a:t>
              </a:r>
              <a:r>
                <a:rPr lang="en-US" sz="2500" b="1" dirty="0" err="1">
                  <a:solidFill>
                    <a:srgbClr val="28526C"/>
                  </a:solidFill>
                  <a:latin typeface="Gill Sans MT" panose="020B0502020104020203" pitchFamily="34" charset="0"/>
                </a:rPr>
                <a:t>Camilleri</a:t>
              </a:r>
              <a:endParaRPr sz="2500" b="1" dirty="0">
                <a:solidFill>
                  <a:srgbClr val="28526C"/>
                </a:solidFill>
                <a:latin typeface="Gill Sans MT" panose="020B0502020104020203" pitchFamily="34" charset="0"/>
              </a:endParaRPr>
            </a:p>
          </p:txBody>
        </p:sp>
        <p:sp>
          <p:nvSpPr>
            <p:cNvPr id="98" name="TextBox 28"/>
            <p:cNvSpPr txBox="1"/>
            <p:nvPr/>
          </p:nvSpPr>
          <p:spPr bwMode="auto">
            <a:xfrm>
              <a:off x="1006169" y="481142"/>
              <a:ext cx="6527032" cy="538525"/>
            </a:xfrm>
            <a:prstGeom prst="rect">
              <a:avLst/>
            </a:prstGeom>
            <a:grpFill/>
          </p:spPr>
          <p:txBody>
            <a:bodyPr lIns="0" tIns="0" rIns="0" bIns="0" rtlCol="0" anchor="t">
              <a:spAutoFit/>
            </a:bodyPr>
            <a:lstStyle/>
            <a:p>
              <a:pPr>
                <a:lnSpc>
                  <a:spcPts val="3500"/>
                </a:lnSpc>
                <a:defRPr/>
              </a:pPr>
              <a:r>
                <a:rPr lang="en-US" sz="2200" dirty="0">
                  <a:solidFill>
                    <a:srgbClr val="28526C"/>
                  </a:solidFill>
                  <a:latin typeface="Gill Sans MT" panose="020B0502020104020203" pitchFamily="34" charset="0"/>
                </a:rPr>
                <a:t>EIC Pathfinder</a:t>
              </a:r>
              <a:endParaRPr sz="2000" dirty="0">
                <a:latin typeface="Gill Sans MT" panose="020B0502020104020203" pitchFamily="34" charset="0"/>
              </a:endParaRPr>
            </a:p>
          </p:txBody>
        </p:sp>
      </p:grpSp>
      <p:pic>
        <p:nvPicPr>
          <p:cNvPr id="35" name="Image 34"/>
          <p:cNvPicPr>
            <a:picLocks noChangeAspect="1"/>
          </p:cNvPicPr>
          <p:nvPr/>
        </p:nvPicPr>
        <p:blipFill>
          <a:blip r:embed="rId8"/>
          <a:stretch/>
        </p:blipFill>
        <p:spPr bwMode="auto">
          <a:xfrm>
            <a:off x="7128965" y="5503540"/>
            <a:ext cx="3527203" cy="3617336"/>
          </a:xfrm>
          <a:prstGeom prst="rect">
            <a:avLst/>
          </a:prstGeom>
        </p:spPr>
      </p:pic>
      <p:sp>
        <p:nvSpPr>
          <p:cNvPr id="2" name="Rectangle 1"/>
          <p:cNvSpPr/>
          <p:nvPr/>
        </p:nvSpPr>
        <p:spPr>
          <a:xfrm>
            <a:off x="12326751" y="9296909"/>
            <a:ext cx="5889325" cy="826765"/>
          </a:xfrm>
          <a:prstGeom prst="rect">
            <a:avLst/>
          </a:prstGeom>
        </p:spPr>
        <p:txBody>
          <a:bodyPr wrap="square">
            <a:spAutoFit/>
          </a:bodyPr>
          <a:lstStyle/>
          <a:p>
            <a:pPr algn="ctr">
              <a:lnSpc>
                <a:spcPts val="3000"/>
              </a:lnSpc>
              <a:defRPr/>
            </a:pPr>
            <a:r>
              <a:rPr lang="fr-FR" sz="2000" u="sng" dirty="0">
                <a:solidFill>
                  <a:srgbClr val="30586C"/>
                </a:solidFill>
                <a:latin typeface="Gill Sans MT" panose="020B0502020104020203" pitchFamily="34" charset="0"/>
                <a:hlinkClick r:id="rId9" tooltip="https://www.calameo.com/read/005154450f9392ae0ab5c"/>
              </a:rPr>
              <a:t>Plan d’action pour la mise en œuvre de la stratégie européenne de l’Inserm</a:t>
            </a:r>
            <a:endParaRPr lang="fr-FR" sz="2000" dirty="0">
              <a:solidFill>
                <a:srgbClr val="30586C"/>
              </a:solidFill>
              <a:latin typeface="Gill Sans MT" panose="020B0502020104020203" pitchFamily="34" charset="0"/>
            </a:endParaRPr>
          </a:p>
        </p:txBody>
      </p:sp>
      <p:sp>
        <p:nvSpPr>
          <p:cNvPr id="4" name="Rectangle 3"/>
          <p:cNvSpPr/>
          <p:nvPr/>
        </p:nvSpPr>
        <p:spPr>
          <a:xfrm>
            <a:off x="1234873" y="9407089"/>
            <a:ext cx="4400458" cy="1077218"/>
          </a:xfrm>
          <a:prstGeom prst="rect">
            <a:avLst/>
          </a:prstGeom>
        </p:spPr>
        <p:txBody>
          <a:bodyPr wrap="square">
            <a:spAutoFit/>
          </a:bodyPr>
          <a:lstStyle/>
          <a:p>
            <a:r>
              <a:rPr lang="fr-FR" sz="2600" b="1" dirty="0">
                <a:solidFill>
                  <a:srgbClr val="30586C"/>
                </a:solidFill>
                <a:hlinkClick r:id="rId10"/>
              </a:rPr>
              <a:t>cellule.europe@inserm.fr</a:t>
            </a:r>
            <a:endParaRPr lang="fr-FR" sz="2600" b="1" dirty="0">
              <a:solidFill>
                <a:srgbClr val="30586C"/>
              </a:solidFill>
            </a:endParaRPr>
          </a:p>
          <a:p>
            <a:r>
              <a:rPr lang="fr-FR" sz="2000" b="1" dirty="0">
                <a:solidFill>
                  <a:srgbClr val="30586C"/>
                </a:solidFill>
              </a:rPr>
              <a:t> </a:t>
            </a:r>
          </a:p>
          <a:p>
            <a:r>
              <a:rPr lang="fr-FR" dirty="0">
                <a:solidFill>
                  <a:srgbClr val="30586C"/>
                </a:solidFill>
                <a:latin typeface="Gill Sans MT" panose="020B0502020104020203" pitchFamily="34" charset="0"/>
              </a:rPr>
              <a:t> </a:t>
            </a:r>
          </a:p>
        </p:txBody>
      </p:sp>
      <p:pic>
        <p:nvPicPr>
          <p:cNvPr id="50" name="Graphique 7" descr="Adresse de courrier avec un remplissage uni">
            <a:extLst>
              <a:ext uri="{FF2B5EF4-FFF2-40B4-BE49-F238E27FC236}">
                <a16:creationId xmlns:a16="http://schemas.microsoft.com/office/drawing/2014/main" id="{E2B25D83-F0D4-EB6C-FA28-AC8104B5736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bwMode="auto">
          <a:xfrm>
            <a:off x="313273" y="9217589"/>
            <a:ext cx="837839" cy="837839"/>
          </a:xfrm>
          <a:prstGeom prst="rect">
            <a:avLst/>
          </a:prstGeom>
        </p:spPr>
      </p:pic>
      <p:sp>
        <p:nvSpPr>
          <p:cNvPr id="51" name="Freeform 25"/>
          <p:cNvSpPr/>
          <p:nvPr/>
        </p:nvSpPr>
        <p:spPr bwMode="auto">
          <a:xfrm>
            <a:off x="11558204" y="9413255"/>
            <a:ext cx="943213" cy="594071"/>
          </a:xfrm>
          <a:custGeom>
            <a:avLst/>
            <a:gdLst/>
            <a:ahLst/>
            <a:cxnLst/>
            <a:rect l="l" t="t" r="r" b="b"/>
            <a:pathLst>
              <a:path w="687098" h="687098" extrusionOk="0">
                <a:moveTo>
                  <a:pt x="0" y="0"/>
                </a:moveTo>
                <a:lnTo>
                  <a:pt x="687098" y="0"/>
                </a:lnTo>
                <a:lnTo>
                  <a:pt x="687098" y="687098"/>
                </a:lnTo>
                <a:lnTo>
                  <a:pt x="0" y="687098"/>
                </a:lnTo>
                <a:lnTo>
                  <a:pt x="0" y="0"/>
                </a:lnTo>
                <a:close/>
              </a:path>
            </a:pathLst>
          </a:custGeom>
          <a:blipFill>
            <a:blip r:embed="rId13"/>
            <a:stretch/>
          </a:blipFill>
        </p:spPr>
        <p:txBody>
          <a:bodyPr/>
          <a:lstStyle/>
          <a:p>
            <a:pPr>
              <a:defRPr/>
            </a:pPr>
            <a:endParaRPr lang="fr-FR"/>
          </a:p>
        </p:txBody>
      </p:sp>
    </p:spTree>
    <p:extLst>
      <p:ext uri="{BB962C8B-B14F-4D97-AF65-F5344CB8AC3E}">
        <p14:creationId xmlns:p14="http://schemas.microsoft.com/office/powerpoint/2010/main" val="545426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10551892" name=" 710551891"/>
          <p:cNvSpPr/>
          <p:nvPr/>
        </p:nvSpPr>
        <p:spPr bwMode="auto">
          <a:xfrm>
            <a:off x="9016560" y="5006340"/>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3" name="ZoneTexte 2"/>
          <p:cNvSpPr txBox="1"/>
          <p:nvPr/>
        </p:nvSpPr>
        <p:spPr>
          <a:xfrm>
            <a:off x="791072" y="1831132"/>
            <a:ext cx="17209912" cy="923330"/>
          </a:xfrm>
          <a:prstGeom prst="rect">
            <a:avLst/>
          </a:prstGeom>
          <a:noFill/>
        </p:spPr>
        <p:txBody>
          <a:bodyPr wrap="square" rtlCol="0">
            <a:spAutoFit/>
          </a:bodyPr>
          <a:lstStyle/>
          <a:p>
            <a:pPr lvl="0"/>
            <a:endParaRPr lang="fr-FR" dirty="0"/>
          </a:p>
          <a:p>
            <a:pPr lvl="0"/>
            <a:endParaRPr lang="fr-FR" dirty="0"/>
          </a:p>
          <a:p>
            <a:endParaRPr lang="fr-FR" dirty="0"/>
          </a:p>
        </p:txBody>
      </p:sp>
      <p:sp>
        <p:nvSpPr>
          <p:cNvPr id="4" name="Rectangle 3"/>
          <p:cNvSpPr/>
          <p:nvPr/>
        </p:nvSpPr>
        <p:spPr>
          <a:xfrm>
            <a:off x="121853" y="139180"/>
            <a:ext cx="18023147" cy="1200329"/>
          </a:xfrm>
          <a:prstGeom prst="rect">
            <a:avLst/>
          </a:prstGeom>
        </p:spPr>
        <p:txBody>
          <a:bodyPr wrap="square">
            <a:spAutoFit/>
          </a:bodyPr>
          <a:lstStyle/>
          <a:p>
            <a:pPr algn="ctr"/>
            <a:r>
              <a:rPr lang="en-US" sz="3600" b="1" dirty="0">
                <a:solidFill>
                  <a:schemeClr val="bg1"/>
                </a:solidFill>
                <a:latin typeface="Gill Sans MT" panose="020B0502020104020203" pitchFamily="34" charset="0"/>
              </a:rPr>
              <a:t>HORIZON-HLTH-2025-03-DISEASE-02-two-stage: Advancing innovative interventions for mental, </a:t>
            </a:r>
            <a:r>
              <a:rPr lang="en-US" sz="3600" b="1" dirty="0" err="1">
                <a:solidFill>
                  <a:schemeClr val="bg1"/>
                </a:solidFill>
                <a:latin typeface="Gill Sans MT" panose="020B0502020104020203" pitchFamily="34" charset="0"/>
              </a:rPr>
              <a:t>behavioural</a:t>
            </a:r>
            <a:r>
              <a:rPr lang="en-US" sz="3600" b="1" dirty="0">
                <a:solidFill>
                  <a:schemeClr val="bg1"/>
                </a:solidFill>
                <a:latin typeface="Gill Sans MT" panose="020B0502020104020203" pitchFamily="34" charset="0"/>
              </a:rPr>
              <a:t> and neurodevelopmental disorders</a:t>
            </a:r>
            <a:endParaRPr lang="fr-FR" sz="3600" b="1" dirty="0">
              <a:solidFill>
                <a:schemeClr val="bg1"/>
              </a:solidFill>
              <a:latin typeface="Gill Sans MT" panose="020B0502020104020203" pitchFamily="34" charset="0"/>
            </a:endParaRPr>
          </a:p>
        </p:txBody>
      </p:sp>
      <p:sp>
        <p:nvSpPr>
          <p:cNvPr id="2" name="ZoneTexte 1"/>
          <p:cNvSpPr txBox="1"/>
          <p:nvPr/>
        </p:nvSpPr>
        <p:spPr>
          <a:xfrm>
            <a:off x="647056" y="1790251"/>
            <a:ext cx="16705856" cy="9510296"/>
          </a:xfrm>
          <a:prstGeom prst="rect">
            <a:avLst/>
          </a:prstGeom>
          <a:noFill/>
        </p:spPr>
        <p:txBody>
          <a:bodyPr wrap="square" rtlCol="0">
            <a:spAutoFit/>
          </a:bodyPr>
          <a:lstStyle/>
          <a:p>
            <a:r>
              <a:rPr lang="en-GB" sz="2800" dirty="0"/>
              <a:t>Most of the following aspects:</a:t>
            </a:r>
          </a:p>
          <a:p>
            <a:endParaRPr lang="en-GB" sz="2200" dirty="0"/>
          </a:p>
          <a:p>
            <a:pPr marL="342900" indent="-342900" algn="just">
              <a:buFont typeface="Arial" panose="020B0604020202020204" pitchFamily="34" charset="0"/>
              <a:buChar char="•"/>
            </a:pPr>
            <a:r>
              <a:rPr lang="en-GB" sz="2200" b="1" dirty="0"/>
              <a:t>Perform rigorous clinical studies into the safety and efficacy of the innovative interventions and their mode of administration</a:t>
            </a:r>
            <a:r>
              <a:rPr lang="en-GB" sz="2200" dirty="0"/>
              <a:t>, ensuring adequate cohorts/sample sizes with adequate representation of the patient population, including in terms of age, sex and ethnicity. </a:t>
            </a:r>
          </a:p>
          <a:p>
            <a:pPr marL="342900" indent="-342900" algn="just">
              <a:buFont typeface="Arial" panose="020B0604020202020204" pitchFamily="34" charset="0"/>
              <a:buChar char="•"/>
            </a:pPr>
            <a:r>
              <a:rPr lang="en-GB" sz="2200" b="1" u="sng" dirty="0"/>
              <a:t>Through the clinical studies</a:t>
            </a:r>
            <a:r>
              <a:rPr lang="en-GB" sz="2200" dirty="0"/>
              <a:t>, </a:t>
            </a:r>
            <a:r>
              <a:rPr lang="en-GB" sz="2200" b="1" dirty="0"/>
              <a:t>gain further insight into the mechanism(s) of action of the innovative therapies and complementary approaches</a:t>
            </a:r>
            <a:r>
              <a:rPr lang="en-GB" sz="2200" dirty="0"/>
              <a:t>. </a:t>
            </a:r>
            <a:r>
              <a:rPr lang="en-US" sz="2200" dirty="0"/>
              <a:t>Could entail analyses of imaging (</a:t>
            </a:r>
            <a:r>
              <a:rPr lang="en-US" sz="2200" i="1" dirty="0"/>
              <a:t>e.g. MRI, ultrasound, nuclear imaging</a:t>
            </a:r>
            <a:r>
              <a:rPr lang="en-US" sz="2200" dirty="0"/>
              <a:t>), as well as physiological, molecular, biochemical or omics signatures revealing potential perturbations prior to the intervention and recovery thereafter and it could lead to the development of surrogate endpoints.  </a:t>
            </a:r>
            <a:r>
              <a:rPr lang="en-US" sz="2200" dirty="0">
                <a:sym typeface="Wingdings" panose="05000000000000000000" pitchFamily="2" charset="2"/>
              </a:rPr>
              <a:t> </a:t>
            </a:r>
            <a:r>
              <a:rPr lang="en-GB" sz="2200" dirty="0"/>
              <a:t>more personalised interventions and approaches.</a:t>
            </a:r>
            <a:endParaRPr lang="en-US" sz="2200" dirty="0"/>
          </a:p>
          <a:p>
            <a:pPr algn="just"/>
            <a:endParaRPr lang="en-US" sz="2200" dirty="0"/>
          </a:p>
          <a:p>
            <a:pPr marL="342900" indent="-342900" algn="just">
              <a:buFont typeface="Arial" panose="020B0604020202020204" pitchFamily="34" charset="0"/>
              <a:buChar char="•"/>
            </a:pPr>
            <a:r>
              <a:rPr lang="en-GB" sz="2200" dirty="0"/>
              <a:t>Use and/or </a:t>
            </a:r>
            <a:r>
              <a:rPr lang="en-GB" sz="2200" b="1" dirty="0"/>
              <a:t>develop technologies, including digital ones </a:t>
            </a:r>
            <a:r>
              <a:rPr lang="en-GB" sz="2200" dirty="0"/>
              <a:t>(</a:t>
            </a:r>
            <a:r>
              <a:rPr lang="en-GB" sz="2200" i="1" dirty="0"/>
              <a:t>ex: generative AI, wearable technologies</a:t>
            </a:r>
            <a:r>
              <a:rPr lang="en-GB" sz="2200" dirty="0"/>
              <a:t>) </a:t>
            </a:r>
            <a:r>
              <a:rPr lang="en-GB" sz="2200" b="1" dirty="0"/>
              <a:t>to help implement and monitor the long-term efficacy of the intervention(s), as well as manage the disorder and/or monitor their progression (</a:t>
            </a:r>
            <a:r>
              <a:rPr lang="en-US" sz="2200" b="1" dirty="0"/>
              <a:t>e.g. with unobtrusive technologies suitable for patient monitoring at home and in real-world conditions), whilst also ensuring they are bias-free, inclusive, and ethically sound)</a:t>
            </a:r>
            <a:endParaRPr lang="en-GB" sz="2200" b="1" dirty="0"/>
          </a:p>
          <a:p>
            <a:pPr algn="just"/>
            <a:endParaRPr lang="en-GB" sz="2200" b="1" dirty="0"/>
          </a:p>
          <a:p>
            <a:pPr marL="342900" indent="-342900" algn="just">
              <a:buFont typeface="Arial" panose="020B0604020202020204" pitchFamily="34" charset="0"/>
              <a:buChar char="•"/>
            </a:pPr>
            <a:r>
              <a:rPr lang="en-GB" sz="2200" dirty="0"/>
              <a:t>Exploit existing data, biobanks, registries and/or cohorts, together with the generation of new data (managed in line with FAIR principles</a:t>
            </a:r>
            <a:endParaRPr lang="fr-FR" sz="2200" dirty="0"/>
          </a:p>
          <a:p>
            <a:pPr marL="342900" indent="-342900" algn="just">
              <a:buFont typeface="Arial" panose="020B0604020202020204" pitchFamily="34" charset="0"/>
              <a:buChar char="•"/>
            </a:pPr>
            <a:r>
              <a:rPr lang="en-GB" sz="2200" b="1" dirty="0"/>
              <a:t>Engage all relevant stakeholders </a:t>
            </a:r>
            <a:r>
              <a:rPr lang="en-GB" sz="2200" i="1" dirty="0"/>
              <a:t>(especially patients and patients’ representatives for the disorder, caregivers, clinicians, counsellors, regulators, etc.) </a:t>
            </a:r>
            <a:r>
              <a:rPr lang="en-GB" sz="2200" b="1" dirty="0"/>
              <a:t>to design end-user optimised interventions, </a:t>
            </a:r>
            <a:r>
              <a:rPr lang="en-GB" sz="2200" dirty="0"/>
              <a:t>applying gender-sensitive and intersectional approaches.</a:t>
            </a:r>
            <a:endParaRPr lang="en-GB" sz="2200" b="1" dirty="0"/>
          </a:p>
          <a:p>
            <a:pPr marL="342900" indent="-342900" algn="just">
              <a:buFont typeface="Arial" panose="020B0604020202020204" pitchFamily="34" charset="0"/>
              <a:buChar char="•"/>
            </a:pPr>
            <a:r>
              <a:rPr lang="en-GB" sz="2200" dirty="0"/>
              <a:t>Advance research by leveraging already </a:t>
            </a:r>
            <a:r>
              <a:rPr lang="en-GB" sz="2200" b="1" dirty="0"/>
              <a:t>existing and emerging state-of-the-art research infrastructures </a:t>
            </a:r>
            <a:r>
              <a:rPr lang="en-GB" sz="2200" dirty="0"/>
              <a:t>(e.g. ECRIN, EATRIS, EBRAINS, </a:t>
            </a:r>
            <a:r>
              <a:rPr lang="en-GB" sz="2200" dirty="0" err="1"/>
              <a:t>EuroBioImaging</a:t>
            </a:r>
            <a:r>
              <a:rPr lang="en-GB" sz="2200" dirty="0"/>
              <a:t>, BBMRI, European Genomic Data Infrastructure)</a:t>
            </a:r>
          </a:p>
          <a:p>
            <a:pPr marL="342900" indent="-342900" algn="just">
              <a:buFont typeface="Arial" panose="020B0604020202020204" pitchFamily="34" charset="0"/>
              <a:buChar char="•"/>
            </a:pPr>
            <a:r>
              <a:rPr lang="en-GB" sz="2200" b="1" dirty="0"/>
              <a:t>Engage with national public health authorities and regulators </a:t>
            </a:r>
            <a:r>
              <a:rPr lang="en-GB" sz="2200" dirty="0"/>
              <a:t>to ensure a robust development pathway and further uptake of the intervention</a:t>
            </a:r>
          </a:p>
          <a:p>
            <a:pPr marL="342900" indent="-342900" algn="just">
              <a:buFont typeface="Arial" panose="020B0604020202020204" pitchFamily="34" charset="0"/>
              <a:buChar char="•"/>
            </a:pPr>
            <a:r>
              <a:rPr lang="en-US" sz="2200" dirty="0"/>
              <a:t>As proposals under this topic are expected to include clinical studies, the use of the template is strongly encouraged.</a:t>
            </a:r>
            <a:endParaRPr lang="fr-FR" sz="2200" dirty="0"/>
          </a:p>
          <a:p>
            <a:endParaRPr lang="fr-FR" sz="2200" dirty="0"/>
          </a:p>
          <a:p>
            <a:endParaRPr lang="fr-FR" sz="2800" dirty="0"/>
          </a:p>
          <a:p>
            <a:pPr marL="342900" indent="-342900" algn="just">
              <a:buFont typeface="Wingdings" panose="05000000000000000000" pitchFamily="2" charset="2"/>
              <a:buChar char="q"/>
            </a:pPr>
            <a:endParaRPr lang="fr-FR" sz="2200" b="1" dirty="0">
              <a:solidFill>
                <a:srgbClr val="C00000"/>
              </a:solidFill>
            </a:endParaRPr>
          </a:p>
          <a:p>
            <a:pPr marL="285750" indent="-285750">
              <a:buFont typeface="Arial" panose="020B0604020202020204" pitchFamily="34" charset="0"/>
              <a:buChar char="•"/>
            </a:pPr>
            <a:endParaRPr lang="fr-FR" sz="2200" dirty="0"/>
          </a:p>
          <a:p>
            <a:pPr marL="285750" indent="-285750">
              <a:buFont typeface="Arial" panose="020B0604020202020204" pitchFamily="34" charset="0"/>
              <a:buChar char="•"/>
            </a:pPr>
            <a:endParaRPr lang="fr-FR" sz="2800" dirty="0"/>
          </a:p>
        </p:txBody>
      </p:sp>
    </p:spTree>
    <p:extLst>
      <p:ext uri="{BB962C8B-B14F-4D97-AF65-F5344CB8AC3E}">
        <p14:creationId xmlns:p14="http://schemas.microsoft.com/office/powerpoint/2010/main" val="317194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Box 2"/>
          <p:cNvSpPr txBox="1">
            <a:spLocks noGrp="1"/>
          </p:cNvSpPr>
          <p:nvPr>
            <p:ph type="ctrTitle" idx="4294967295"/>
          </p:nvPr>
        </p:nvSpPr>
        <p:spPr bwMode="auto">
          <a:xfrm>
            <a:off x="2743200" y="408432"/>
            <a:ext cx="15544800" cy="819007"/>
          </a:xfrm>
          <a:prstGeom prst="rect">
            <a:avLst/>
          </a:prstGeom>
        </p:spPr>
        <p:txBody>
          <a:bodyPr wrap="square" lIns="0" tIns="0" rIns="0" bIns="0" rtlCol="0" anchor="t">
            <a:spAutoFit/>
          </a:bodyPr>
          <a:lstStyle/>
          <a:p>
            <a:pPr>
              <a:lnSpc>
                <a:spcPts val="6862"/>
              </a:lnSpc>
              <a:defRPr/>
            </a:pPr>
            <a:r>
              <a:rPr lang="en-US" sz="4900" cap="all" dirty="0">
                <a:solidFill>
                  <a:srgbClr val="28526C"/>
                </a:solidFill>
                <a:latin typeface="Montserrat Bold"/>
              </a:rPr>
              <a:t>ACTIONS COMMUNICATION ET </a:t>
            </a:r>
            <a:r>
              <a:rPr lang="en-US" sz="4900" cap="all" dirty="0" err="1">
                <a:solidFill>
                  <a:srgbClr val="28526C"/>
                </a:solidFill>
                <a:latin typeface="Montserrat Bold"/>
              </a:rPr>
              <a:t>VISIBILITé</a:t>
            </a:r>
            <a:endParaRPr dirty="0"/>
          </a:p>
        </p:txBody>
      </p:sp>
      <p:sp>
        <p:nvSpPr>
          <p:cNvPr id="4" name="Freeform 3"/>
          <p:cNvSpPr/>
          <p:nvPr/>
        </p:nvSpPr>
        <p:spPr bwMode="auto">
          <a:xfrm>
            <a:off x="381000" y="114300"/>
            <a:ext cx="1977119" cy="1917805"/>
          </a:xfrm>
          <a:custGeom>
            <a:avLst/>
            <a:gdLst/>
            <a:ahLst/>
            <a:cxnLst/>
            <a:rect l="l" t="t" r="r" b="b"/>
            <a:pathLst>
              <a:path w="1977119" h="1917805" extrusionOk="0">
                <a:moveTo>
                  <a:pt x="0" y="0"/>
                </a:moveTo>
                <a:lnTo>
                  <a:pt x="1977119" y="0"/>
                </a:lnTo>
                <a:lnTo>
                  <a:pt x="1977119" y="1917805"/>
                </a:lnTo>
                <a:lnTo>
                  <a:pt x="0" y="1917805"/>
                </a:lnTo>
                <a:lnTo>
                  <a:pt x="0" y="0"/>
                </a:lnTo>
                <a:close/>
              </a:path>
            </a:pathLst>
          </a:custGeom>
          <a:blipFill>
            <a:blip r:embed="rId2"/>
            <a:stretch/>
          </a:blipFill>
        </p:spPr>
        <p:txBody>
          <a:bodyPr/>
          <a:lstStyle/>
          <a:p>
            <a:pPr>
              <a:defRPr/>
            </a:pPr>
            <a:endParaRPr lang="fr-FR"/>
          </a:p>
        </p:txBody>
      </p:sp>
      <p:grpSp>
        <p:nvGrpSpPr>
          <p:cNvPr id="15" name="Group 5"/>
          <p:cNvGrpSpPr>
            <a:grpSpLocks noChangeAspect="1"/>
          </p:cNvGrpSpPr>
          <p:nvPr/>
        </p:nvGrpSpPr>
        <p:grpSpPr bwMode="auto">
          <a:xfrm>
            <a:off x="4980762" y="2839244"/>
            <a:ext cx="3446595" cy="5169893"/>
            <a:chOff x="0" y="0"/>
            <a:chExt cx="6350000" cy="9525000"/>
          </a:xfrm>
        </p:grpSpPr>
        <p:sp>
          <p:nvSpPr>
            <p:cNvPr id="16" name="Freeform 6"/>
            <p:cNvSpPr/>
            <p:nvPr/>
          </p:nvSpPr>
          <p:spPr bwMode="auto">
            <a:xfrm>
              <a:off x="0" y="0"/>
              <a:ext cx="6350000" cy="9525000"/>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rcRect l="1880" t="3324" r="971" b="37569"/>
              <a:stretch/>
            </a:blipFill>
          </p:spPr>
          <p:txBody>
            <a:bodyPr/>
            <a:lstStyle/>
            <a:p>
              <a:pPr>
                <a:defRPr/>
              </a:pPr>
              <a:endParaRPr lang="fr-FR"/>
            </a:p>
          </p:txBody>
        </p:sp>
      </p:grpSp>
      <p:grpSp>
        <p:nvGrpSpPr>
          <p:cNvPr id="17" name="Group 7"/>
          <p:cNvGrpSpPr>
            <a:grpSpLocks noChangeAspect="1"/>
          </p:cNvGrpSpPr>
          <p:nvPr/>
        </p:nvGrpSpPr>
        <p:grpSpPr bwMode="auto">
          <a:xfrm>
            <a:off x="8915229" y="2839243"/>
            <a:ext cx="3446595" cy="5169893"/>
            <a:chOff x="0" y="0"/>
            <a:chExt cx="6350000" cy="9525000"/>
          </a:xfrm>
        </p:grpSpPr>
        <p:sp>
          <p:nvSpPr>
            <p:cNvPr id="18" name="Freeform 8"/>
            <p:cNvSpPr/>
            <p:nvPr/>
          </p:nvSpPr>
          <p:spPr bwMode="auto">
            <a:xfrm>
              <a:off x="0" y="0"/>
              <a:ext cx="6350000" cy="9525000"/>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rcRect l="3074" r="3072"/>
              <a:stretch/>
            </a:blipFill>
          </p:spPr>
          <p:txBody>
            <a:bodyPr/>
            <a:lstStyle/>
            <a:p>
              <a:pPr>
                <a:defRPr/>
              </a:pPr>
              <a:endParaRPr lang="fr-FR"/>
            </a:p>
          </p:txBody>
        </p:sp>
      </p:grpSp>
      <p:grpSp>
        <p:nvGrpSpPr>
          <p:cNvPr id="19" name="Group 9"/>
          <p:cNvGrpSpPr>
            <a:grpSpLocks noChangeAspect="1"/>
          </p:cNvGrpSpPr>
          <p:nvPr/>
        </p:nvGrpSpPr>
        <p:grpSpPr bwMode="auto">
          <a:xfrm>
            <a:off x="1046295" y="2839244"/>
            <a:ext cx="3446595" cy="5169893"/>
            <a:chOff x="0" y="0"/>
            <a:chExt cx="6350000" cy="9525000"/>
          </a:xfrm>
        </p:grpSpPr>
        <p:sp>
          <p:nvSpPr>
            <p:cNvPr id="20" name="Freeform 10"/>
            <p:cNvSpPr/>
            <p:nvPr/>
          </p:nvSpPr>
          <p:spPr bwMode="auto">
            <a:xfrm>
              <a:off x="0" y="0"/>
              <a:ext cx="6350000" cy="9525000"/>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5"/>
              <a:srcRect l="4509" r="4509"/>
              <a:stretch/>
            </a:blipFill>
          </p:spPr>
          <p:txBody>
            <a:bodyPr/>
            <a:lstStyle/>
            <a:p>
              <a:pPr>
                <a:defRPr/>
              </a:pPr>
              <a:endParaRPr lang="fr-FR"/>
            </a:p>
          </p:txBody>
        </p:sp>
      </p:grpSp>
      <p:sp>
        <p:nvSpPr>
          <p:cNvPr id="23" name="Freeform 13"/>
          <p:cNvSpPr/>
          <p:nvPr/>
        </p:nvSpPr>
        <p:spPr bwMode="auto">
          <a:xfrm>
            <a:off x="13039207" y="1948299"/>
            <a:ext cx="4064013" cy="1781888"/>
          </a:xfrm>
          <a:prstGeom prst="roundRect">
            <a:avLst>
              <a:gd name="adj" fmla="val 16667"/>
            </a:avLst>
          </a:prstGeom>
          <a:blipFill>
            <a:blip r:embed="rId6"/>
            <a:stretch/>
          </a:blipFill>
        </p:spPr>
        <p:txBody>
          <a:bodyPr/>
          <a:lstStyle/>
          <a:p>
            <a:pPr>
              <a:defRPr/>
            </a:pPr>
            <a:endParaRPr lang="fr-FR"/>
          </a:p>
        </p:txBody>
      </p:sp>
      <p:sp>
        <p:nvSpPr>
          <p:cNvPr id="24" name="ZoneTexte 23"/>
          <p:cNvSpPr txBox="1"/>
          <p:nvPr/>
        </p:nvSpPr>
        <p:spPr bwMode="auto">
          <a:xfrm>
            <a:off x="1090258" y="8167836"/>
            <a:ext cx="3429000" cy="923330"/>
          </a:xfrm>
          <a:prstGeom prst="rect">
            <a:avLst/>
          </a:prstGeom>
          <a:noFill/>
        </p:spPr>
        <p:txBody>
          <a:bodyPr wrap="square">
            <a:spAutoFit/>
          </a:bodyPr>
          <a:lstStyle/>
          <a:p>
            <a:pPr>
              <a:defRPr/>
            </a:pPr>
            <a:r>
              <a:rPr lang="fr-FR" u="sng" dirty="0">
                <a:hlinkClick r:id="rId7" tooltip="https://www.calameo.com/books/005154450893789c14fb7"/>
              </a:rPr>
              <a:t>https://www.calameo.com/books/005154450893789c14fb7</a:t>
            </a:r>
            <a:endParaRPr lang="fr-FR" dirty="0"/>
          </a:p>
          <a:p>
            <a:pPr>
              <a:defRPr/>
            </a:pPr>
            <a:r>
              <a:rPr lang="fr-FR" dirty="0"/>
              <a:t> </a:t>
            </a:r>
            <a:endParaRPr dirty="0"/>
          </a:p>
        </p:txBody>
      </p:sp>
      <p:pic>
        <p:nvPicPr>
          <p:cNvPr id="14" name="Image 13"/>
          <p:cNvPicPr>
            <a:picLocks noChangeAspect="1"/>
          </p:cNvPicPr>
          <p:nvPr/>
        </p:nvPicPr>
        <p:blipFill>
          <a:blip r:embed="rId8"/>
          <a:stretch>
            <a:fillRect/>
          </a:stretch>
        </p:blipFill>
        <p:spPr>
          <a:xfrm>
            <a:off x="13009878" y="4063380"/>
            <a:ext cx="4842786" cy="2204621"/>
          </a:xfrm>
          <a:prstGeom prst="rect">
            <a:avLst/>
          </a:prstGeom>
        </p:spPr>
      </p:pic>
      <p:pic>
        <p:nvPicPr>
          <p:cNvPr id="25" name="Image 24"/>
          <p:cNvPicPr>
            <a:picLocks noChangeAspect="1"/>
          </p:cNvPicPr>
          <p:nvPr/>
        </p:nvPicPr>
        <p:blipFill>
          <a:blip r:embed="rId9"/>
          <a:stretch>
            <a:fillRect/>
          </a:stretch>
        </p:blipFill>
        <p:spPr bwMode="auto">
          <a:xfrm>
            <a:off x="13160396" y="6566128"/>
            <a:ext cx="2270875" cy="3285521"/>
          </a:xfrm>
          <a:prstGeom prst="rect">
            <a:avLst/>
          </a:prstGeom>
        </p:spPr>
      </p:pic>
      <p:sp>
        <p:nvSpPr>
          <p:cNvPr id="2" name="Rectangle 1"/>
          <p:cNvSpPr/>
          <p:nvPr/>
        </p:nvSpPr>
        <p:spPr>
          <a:xfrm>
            <a:off x="5658568" y="8645343"/>
            <a:ext cx="6513322" cy="369332"/>
          </a:xfrm>
          <a:prstGeom prst="rect">
            <a:avLst/>
          </a:prstGeom>
        </p:spPr>
        <p:txBody>
          <a:bodyPr wrap="none">
            <a:spAutoFit/>
          </a:bodyPr>
          <a:lstStyle/>
          <a:p>
            <a:r>
              <a:rPr lang="fr-FR" dirty="0">
                <a:hlinkClick r:id="rId10"/>
              </a:rPr>
              <a:t>Horizon Europe : quels outils pour financer mon projet - Inserm pro</a:t>
            </a:r>
            <a:endParaRPr lang="fr-FR" dirty="0"/>
          </a:p>
        </p:txBody>
      </p:sp>
      <p:sp>
        <p:nvSpPr>
          <p:cNvPr id="5" name="Rectangle 4"/>
          <p:cNvSpPr/>
          <p:nvPr/>
        </p:nvSpPr>
        <p:spPr>
          <a:xfrm>
            <a:off x="15602668" y="7408971"/>
            <a:ext cx="2542332" cy="2031325"/>
          </a:xfrm>
          <a:prstGeom prst="rect">
            <a:avLst/>
          </a:prstGeom>
        </p:spPr>
        <p:txBody>
          <a:bodyPr wrap="square">
            <a:spAutoFit/>
          </a:bodyPr>
          <a:lstStyle/>
          <a:p>
            <a:r>
              <a:rPr lang="fr-FR" dirty="0" err="1"/>
              <a:t>Replay</a:t>
            </a:r>
            <a:r>
              <a:rPr lang="fr-FR" dirty="0"/>
              <a:t> – </a:t>
            </a:r>
            <a:r>
              <a:rPr lang="fr-FR" dirty="0">
                <a:hlinkClick r:id="rId11"/>
              </a:rPr>
              <a:t>Table ronde – Devenir expert-évaluateur auprès de la CE (juin 2024)</a:t>
            </a:r>
            <a:endParaRPr lang="fr-FR" dirty="0"/>
          </a:p>
          <a:p>
            <a:r>
              <a:rPr lang="fr-FR" dirty="0" err="1">
                <a:hlinkClick r:id="rId12"/>
              </a:rPr>
              <a:t>Work</a:t>
            </a:r>
            <a:r>
              <a:rPr lang="fr-FR" dirty="0">
                <a:hlinkClick r:id="rId12"/>
              </a:rPr>
              <a:t> as an expert | EU </a:t>
            </a:r>
            <a:r>
              <a:rPr lang="fr-FR" dirty="0" err="1">
                <a:hlinkClick r:id="rId12"/>
              </a:rPr>
              <a:t>Funding</a:t>
            </a:r>
            <a:r>
              <a:rPr lang="fr-FR" dirty="0">
                <a:hlinkClick r:id="rId12"/>
              </a:rPr>
              <a:t> &amp; Tenders Portal (europa.eu)</a:t>
            </a:r>
            <a:endParaRPr lang="fr-FR" dirty="0"/>
          </a:p>
        </p:txBody>
      </p:sp>
    </p:spTree>
    <p:extLst>
      <p:ext uri="{BB962C8B-B14F-4D97-AF65-F5344CB8AC3E}">
        <p14:creationId xmlns:p14="http://schemas.microsoft.com/office/powerpoint/2010/main" val="250545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Box 3"/>
          <p:cNvSpPr txBox="1"/>
          <p:nvPr/>
        </p:nvSpPr>
        <p:spPr bwMode="auto">
          <a:xfrm>
            <a:off x="2501810" y="174948"/>
            <a:ext cx="13105456" cy="985206"/>
          </a:xfrm>
          <a:prstGeom prst="rect">
            <a:avLst/>
          </a:prstGeom>
        </p:spPr>
        <p:txBody>
          <a:bodyPr wrap="square" lIns="0" tIns="0" rIns="0" bIns="0" rtlCol="0" anchor="t">
            <a:spAutoFit/>
          </a:bodyPr>
          <a:lstStyle/>
          <a:p>
            <a:pPr algn="ctr">
              <a:lnSpc>
                <a:spcPts val="4000"/>
              </a:lnSpc>
              <a:defRPr/>
            </a:pPr>
            <a:r>
              <a:rPr lang="en-US" sz="3000" b="1" dirty="0">
                <a:solidFill>
                  <a:srgbClr val="FFFFFF"/>
                </a:solidFill>
                <a:latin typeface="Montserrat Semi-Bold"/>
              </a:rPr>
              <a:t>POUR VOUS, UN ENSEMBLE D’ACTEURS POUR RÉALISER VOTRE OBJECTIF HORIZON EUROPE</a:t>
            </a:r>
          </a:p>
        </p:txBody>
      </p:sp>
      <p:grpSp>
        <p:nvGrpSpPr>
          <p:cNvPr id="4" name="Group 4"/>
          <p:cNvGrpSpPr/>
          <p:nvPr/>
        </p:nvGrpSpPr>
        <p:grpSpPr bwMode="auto">
          <a:xfrm>
            <a:off x="259211" y="2165235"/>
            <a:ext cx="7665770" cy="7931519"/>
            <a:chOff x="0" y="9525"/>
            <a:chExt cx="10221027" cy="10575360"/>
          </a:xfrm>
        </p:grpSpPr>
        <p:sp>
          <p:nvSpPr>
            <p:cNvPr id="5" name="AutoShape 5"/>
            <p:cNvSpPr/>
            <p:nvPr/>
          </p:nvSpPr>
          <p:spPr bwMode="auto">
            <a:xfrm>
              <a:off x="0" y="723900"/>
              <a:ext cx="1044803" cy="144381"/>
            </a:xfrm>
            <a:prstGeom prst="rect">
              <a:avLst/>
            </a:prstGeom>
            <a:solidFill>
              <a:srgbClr val="30586C"/>
            </a:solidFill>
          </p:spPr>
          <p:txBody>
            <a:bodyPr/>
            <a:lstStyle/>
            <a:p>
              <a:pPr>
                <a:defRPr/>
              </a:pPr>
              <a:endParaRPr lang="fr-FR">
                <a:latin typeface="Gill Sans MT" panose="020B0502020104020203" pitchFamily="34" charset="0"/>
              </a:endParaRPr>
            </a:p>
          </p:txBody>
        </p:sp>
        <p:sp>
          <p:nvSpPr>
            <p:cNvPr id="6" name="TextBox 6"/>
            <p:cNvSpPr txBox="1"/>
            <p:nvPr/>
          </p:nvSpPr>
          <p:spPr bwMode="auto">
            <a:xfrm>
              <a:off x="669" y="1035688"/>
              <a:ext cx="6459620" cy="9549197"/>
            </a:xfrm>
            <a:prstGeom prst="rect">
              <a:avLst/>
            </a:prstGeom>
            <a:grpFill/>
          </p:spPr>
          <p:txBody>
            <a:bodyPr lIns="0" tIns="0" rIns="0" bIns="0" rtlCol="0" anchor="t">
              <a:spAutoFit/>
            </a:bodyPr>
            <a:lstStyle/>
            <a:p>
              <a:pPr marL="431799" lvl="1" indent="-215899">
                <a:lnSpc>
                  <a:spcPts val="3300"/>
                </a:lnSpc>
                <a:buFont typeface="Arial"/>
                <a:buChar char="•"/>
                <a:defRPr/>
              </a:pPr>
              <a:r>
                <a:rPr lang="en-US" sz="2400" b="1" dirty="0">
                  <a:solidFill>
                    <a:srgbClr val="28526C"/>
                  </a:solidFill>
                  <a:latin typeface="Gill Sans MT" panose="020B0502020104020203" pitchFamily="34" charset="0"/>
                </a:rPr>
                <a:t>Identification</a:t>
              </a:r>
              <a:r>
                <a:rPr lang="en-US" sz="2400" dirty="0">
                  <a:solidFill>
                    <a:srgbClr val="28526C"/>
                  </a:solidFill>
                  <a:latin typeface="Gill Sans MT" panose="020B0502020104020203" pitchFamily="34" charset="0"/>
                </a:rPr>
                <a:t> de </a:t>
              </a:r>
              <a:r>
                <a:rPr lang="en-US" sz="2400" dirty="0" err="1">
                  <a:solidFill>
                    <a:srgbClr val="28526C"/>
                  </a:solidFill>
                  <a:latin typeface="Gill Sans MT" panose="020B0502020104020203" pitchFamily="34" charset="0"/>
                </a:rPr>
                <a:t>l’instrument</a:t>
              </a:r>
              <a:r>
                <a:rPr lang="en-US" sz="2400" dirty="0">
                  <a:solidFill>
                    <a:srgbClr val="28526C"/>
                  </a:solidFill>
                  <a:latin typeface="Gill Sans MT" panose="020B0502020104020203" pitchFamily="34" charset="0"/>
                </a:rPr>
                <a:t> pertinent </a:t>
              </a:r>
              <a:r>
                <a:rPr lang="en-US" sz="2400" dirty="0" err="1">
                  <a:solidFill>
                    <a:srgbClr val="28526C"/>
                  </a:solidFill>
                  <a:latin typeface="Gill Sans MT" panose="020B0502020104020203" pitchFamily="34" charset="0"/>
                </a:rPr>
                <a:t>en</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fonction</a:t>
              </a:r>
              <a:r>
                <a:rPr lang="en-US" sz="2400" dirty="0">
                  <a:solidFill>
                    <a:srgbClr val="28526C"/>
                  </a:solidFill>
                  <a:latin typeface="Gill Sans MT" panose="020B0502020104020203" pitchFamily="34" charset="0"/>
                </a:rPr>
                <a:t> de </a:t>
              </a:r>
              <a:r>
                <a:rPr lang="en-US" sz="2400" dirty="0" err="1">
                  <a:solidFill>
                    <a:srgbClr val="28526C"/>
                  </a:solidFill>
                  <a:latin typeface="Gill Sans MT" panose="020B0502020104020203" pitchFamily="34" charset="0"/>
                </a:rPr>
                <a:t>votre</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projet</a:t>
              </a:r>
              <a:endParaRPr sz="2400" dirty="0">
                <a:latin typeface="Gill Sans MT" panose="020B0502020104020203" pitchFamily="34" charset="0"/>
              </a:endParaRPr>
            </a:p>
            <a:p>
              <a:pPr marL="431799" lvl="1" indent="-215899">
                <a:lnSpc>
                  <a:spcPts val="3300"/>
                </a:lnSpc>
                <a:buFont typeface="Arial"/>
                <a:buChar char="•"/>
                <a:defRPr/>
              </a:pPr>
              <a:r>
                <a:rPr lang="en-US" sz="2400" dirty="0" err="1">
                  <a:solidFill>
                    <a:srgbClr val="28526C"/>
                  </a:solidFill>
                  <a:latin typeface="Gill Sans MT" panose="020B0502020104020203" pitchFamily="34" charset="0"/>
                </a:rPr>
                <a:t>Vérification</a:t>
              </a:r>
              <a:r>
                <a:rPr lang="en-US" sz="2400" dirty="0">
                  <a:solidFill>
                    <a:srgbClr val="28526C"/>
                  </a:solidFill>
                  <a:latin typeface="Gill Sans MT" panose="020B0502020104020203" pitchFamily="34" charset="0"/>
                </a:rPr>
                <a:t> de </a:t>
              </a:r>
              <a:r>
                <a:rPr lang="en-US" sz="2400" dirty="0" err="1">
                  <a:solidFill>
                    <a:srgbClr val="28526C"/>
                  </a:solidFill>
                  <a:latin typeface="Gill Sans MT" panose="020B0502020104020203" pitchFamily="34" charset="0"/>
                </a:rPr>
                <a:t>l’adéquation</a:t>
              </a:r>
              <a:r>
                <a:rPr lang="en-US" sz="2400" dirty="0">
                  <a:solidFill>
                    <a:srgbClr val="28526C"/>
                  </a:solidFill>
                  <a:latin typeface="Gill Sans MT" panose="020B0502020104020203" pitchFamily="34" charset="0"/>
                </a:rPr>
                <a:t> du </a:t>
              </a:r>
              <a:r>
                <a:rPr lang="en-US" sz="2400" dirty="0" err="1">
                  <a:solidFill>
                    <a:srgbClr val="28526C"/>
                  </a:solidFill>
                  <a:latin typeface="Gill Sans MT" panose="020B0502020104020203" pitchFamily="34" charset="0"/>
                </a:rPr>
                <a:t>projet</a:t>
              </a:r>
              <a:r>
                <a:rPr lang="en-US" sz="2400" dirty="0">
                  <a:solidFill>
                    <a:srgbClr val="28526C"/>
                  </a:solidFill>
                  <a:latin typeface="Gill Sans MT" panose="020B0502020104020203" pitchFamily="34" charset="0"/>
                </a:rPr>
                <a:t> avec </a:t>
              </a:r>
              <a:r>
                <a:rPr lang="en-US" sz="2400" dirty="0" err="1">
                  <a:solidFill>
                    <a:srgbClr val="28526C"/>
                  </a:solidFill>
                  <a:latin typeface="Gill Sans MT" panose="020B0502020104020203" pitchFamily="34" charset="0"/>
                </a:rPr>
                <a:t>l’appel</a:t>
              </a:r>
              <a:r>
                <a:rPr lang="en-US" sz="2400" dirty="0">
                  <a:solidFill>
                    <a:srgbClr val="28526C"/>
                  </a:solidFill>
                  <a:latin typeface="Gill Sans MT" panose="020B0502020104020203" pitchFamily="34" charset="0"/>
                </a:rPr>
                <a:t> que </a:t>
              </a:r>
              <a:r>
                <a:rPr lang="en-US" sz="2400" dirty="0" err="1">
                  <a:solidFill>
                    <a:srgbClr val="28526C"/>
                  </a:solidFill>
                  <a:latin typeface="Gill Sans MT" panose="020B0502020104020203" pitchFamily="34" charset="0"/>
                </a:rPr>
                <a:t>vous</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avez</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ciblé</a:t>
              </a:r>
              <a:endParaRPr sz="2400" dirty="0">
                <a:latin typeface="Gill Sans MT" panose="020B0502020104020203" pitchFamily="34" charset="0"/>
              </a:endParaRPr>
            </a:p>
            <a:p>
              <a:pPr marL="431799" lvl="1" indent="-215899">
                <a:lnSpc>
                  <a:spcPts val="3300"/>
                </a:lnSpc>
                <a:buFont typeface="Arial"/>
                <a:buChar char="•"/>
                <a:defRPr/>
              </a:pPr>
              <a:r>
                <a:rPr lang="en-US" sz="2400" b="1" dirty="0" err="1">
                  <a:solidFill>
                    <a:srgbClr val="28526C"/>
                  </a:solidFill>
                  <a:latin typeface="Gill Sans MT" panose="020B0502020104020203" pitchFamily="34" charset="0"/>
                </a:rPr>
                <a:t>Analyse</a:t>
              </a:r>
              <a:r>
                <a:rPr lang="en-US" sz="2400" dirty="0">
                  <a:solidFill>
                    <a:srgbClr val="28526C"/>
                  </a:solidFill>
                  <a:latin typeface="Gill Sans MT" panose="020B0502020104020203" pitchFamily="34" charset="0"/>
                </a:rPr>
                <a:t> des </a:t>
              </a:r>
              <a:r>
                <a:rPr lang="en-US" sz="2400" dirty="0" err="1">
                  <a:solidFill>
                    <a:srgbClr val="28526C"/>
                  </a:solidFill>
                  <a:latin typeface="Gill Sans MT" panose="020B0502020104020203" pitchFamily="34" charset="0"/>
                </a:rPr>
                <a:t>facteurs</a:t>
              </a:r>
              <a:r>
                <a:rPr lang="en-US" sz="2400" dirty="0">
                  <a:solidFill>
                    <a:srgbClr val="28526C"/>
                  </a:solidFill>
                  <a:latin typeface="Gill Sans MT" panose="020B0502020104020203" pitchFamily="34" charset="0"/>
                </a:rPr>
                <a:t> de </a:t>
              </a:r>
              <a:r>
                <a:rPr lang="en-US" sz="2400" dirty="0" err="1">
                  <a:solidFill>
                    <a:srgbClr val="28526C"/>
                  </a:solidFill>
                  <a:latin typeface="Gill Sans MT" panose="020B0502020104020203" pitchFamily="34" charset="0"/>
                </a:rPr>
                <a:t>succès</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dans</a:t>
              </a:r>
              <a:r>
                <a:rPr lang="en-US" sz="2400" dirty="0">
                  <a:solidFill>
                    <a:srgbClr val="28526C"/>
                  </a:solidFill>
                  <a:latin typeface="Gill Sans MT" panose="020B0502020104020203" pitchFamily="34" charset="0"/>
                </a:rPr>
                <a:t> les </a:t>
              </a:r>
              <a:r>
                <a:rPr lang="en-US" sz="2400" dirty="0" err="1">
                  <a:solidFill>
                    <a:srgbClr val="28526C"/>
                  </a:solidFill>
                  <a:latin typeface="Gill Sans MT" panose="020B0502020104020203" pitchFamily="34" charset="0"/>
                </a:rPr>
                <a:t>projets</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gagnants</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conseils</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d’écriture</a:t>
              </a:r>
              <a:endParaRPr sz="2400" dirty="0">
                <a:latin typeface="Gill Sans MT" panose="020B0502020104020203" pitchFamily="34" charset="0"/>
              </a:endParaRPr>
            </a:p>
            <a:p>
              <a:pPr marL="431799" lvl="1" indent="-215899">
                <a:lnSpc>
                  <a:spcPts val="3300"/>
                </a:lnSpc>
                <a:buFont typeface="Arial"/>
                <a:buChar char="•"/>
                <a:defRPr/>
              </a:pPr>
              <a:r>
                <a:rPr lang="en-US" sz="2400" dirty="0" err="1">
                  <a:solidFill>
                    <a:srgbClr val="28526C"/>
                  </a:solidFill>
                  <a:latin typeface="Gill Sans MT" panose="020B0502020104020203" pitchFamily="34" charset="0"/>
                </a:rPr>
                <a:t>Règles</a:t>
              </a:r>
              <a:r>
                <a:rPr lang="en-US" sz="2400" dirty="0">
                  <a:solidFill>
                    <a:srgbClr val="28526C"/>
                  </a:solidFill>
                  <a:latin typeface="Gill Sans MT" panose="020B0502020104020203" pitchFamily="34" charset="0"/>
                </a:rPr>
                <a:t> de participations</a:t>
              </a:r>
            </a:p>
            <a:p>
              <a:pPr marL="431799" lvl="1" indent="-215899">
                <a:lnSpc>
                  <a:spcPts val="3300"/>
                </a:lnSpc>
                <a:buFont typeface="Arial"/>
                <a:buChar char="•"/>
                <a:defRPr/>
              </a:pPr>
              <a:r>
                <a:rPr lang="en-US" sz="2400" dirty="0" err="1">
                  <a:solidFill>
                    <a:srgbClr val="28526C"/>
                  </a:solidFill>
                  <a:latin typeface="Gill Sans MT" panose="020B0502020104020203" pitchFamily="34" charset="0"/>
                </a:rPr>
                <a:t>Mise</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en</a:t>
              </a:r>
              <a:r>
                <a:rPr lang="en-US" sz="2400" dirty="0">
                  <a:solidFill>
                    <a:srgbClr val="28526C"/>
                  </a:solidFill>
                  <a:latin typeface="Gill Sans MT" panose="020B0502020104020203" pitchFamily="34" charset="0"/>
                </a:rPr>
                <a:t> relation avec </a:t>
              </a:r>
              <a:r>
                <a:rPr lang="en-US" sz="2400" dirty="0" err="1">
                  <a:solidFill>
                    <a:srgbClr val="28526C"/>
                  </a:solidFill>
                  <a:latin typeface="Gill Sans MT" panose="020B0502020104020203" pitchFamily="34" charset="0"/>
                </a:rPr>
                <a:t>lauréats</a:t>
              </a:r>
              <a:endParaRPr sz="2400" dirty="0">
                <a:latin typeface="Gill Sans MT" panose="020B0502020104020203" pitchFamily="34" charset="0"/>
              </a:endParaRPr>
            </a:p>
            <a:p>
              <a:pPr marL="431799" lvl="1" indent="-215899">
                <a:lnSpc>
                  <a:spcPts val="3300"/>
                </a:lnSpc>
                <a:buFont typeface="Arial"/>
                <a:buChar char="•"/>
                <a:defRPr/>
              </a:pPr>
              <a:r>
                <a:rPr lang="en-US" sz="2400" dirty="0" err="1">
                  <a:solidFill>
                    <a:srgbClr val="28526C"/>
                  </a:solidFill>
                  <a:latin typeface="Gill Sans MT" panose="020B0502020104020203" pitchFamily="34" charset="0"/>
                </a:rPr>
                <a:t>Statistiques</a:t>
              </a:r>
              <a:endParaRPr sz="2400" dirty="0">
                <a:latin typeface="Gill Sans MT" panose="020B0502020104020203" pitchFamily="34" charset="0"/>
              </a:endParaRPr>
            </a:p>
            <a:p>
              <a:pPr marL="431799" lvl="1" indent="-215899">
                <a:lnSpc>
                  <a:spcPts val="3300"/>
                </a:lnSpc>
                <a:buFont typeface="Arial"/>
                <a:buChar char="•"/>
                <a:defRPr/>
              </a:pPr>
              <a:r>
                <a:rPr lang="en-US" sz="2400" dirty="0" err="1">
                  <a:solidFill>
                    <a:srgbClr val="28526C"/>
                  </a:solidFill>
                  <a:latin typeface="Gill Sans MT" panose="020B0502020104020203" pitchFamily="34" charset="0"/>
                </a:rPr>
                <a:t>Relecture</a:t>
              </a:r>
              <a:r>
                <a:rPr lang="en-US" sz="2400" dirty="0">
                  <a:solidFill>
                    <a:srgbClr val="28526C"/>
                  </a:solidFill>
                  <a:latin typeface="Gill Sans MT" panose="020B0502020104020203" pitchFamily="34" charset="0"/>
                </a:rPr>
                <a:t> (ERC et MSCA)</a:t>
              </a:r>
              <a:endParaRPr sz="2400" dirty="0">
                <a:latin typeface="Gill Sans MT" panose="020B0502020104020203" pitchFamily="34" charset="0"/>
              </a:endParaRPr>
            </a:p>
            <a:p>
              <a:pPr marL="431799" lvl="1" indent="-215899">
                <a:lnSpc>
                  <a:spcPts val="3300"/>
                </a:lnSpc>
                <a:buFont typeface="Arial"/>
                <a:buChar char="•"/>
                <a:defRPr/>
              </a:pPr>
              <a:r>
                <a:rPr lang="en-US" sz="2400" b="1" dirty="0" err="1">
                  <a:solidFill>
                    <a:srgbClr val="28526C"/>
                  </a:solidFill>
                  <a:latin typeface="Gill Sans MT" panose="020B0502020104020203" pitchFamily="34" charset="0"/>
                </a:rPr>
                <a:t>Accompagnement</a:t>
              </a:r>
              <a:r>
                <a:rPr lang="en-US" sz="2400" dirty="0">
                  <a:solidFill>
                    <a:srgbClr val="28526C"/>
                  </a:solidFill>
                  <a:latin typeface="Gill Sans MT" panose="020B0502020104020203" pitchFamily="34" charset="0"/>
                </a:rPr>
                <a:t> pour </a:t>
              </a:r>
              <a:r>
                <a:rPr lang="en-US" sz="2400" dirty="0" err="1">
                  <a:solidFill>
                    <a:srgbClr val="28526C"/>
                  </a:solidFill>
                  <a:latin typeface="Gill Sans MT" panose="020B0502020104020203" pitchFamily="34" charset="0"/>
                </a:rPr>
                <a:t>l’oral</a:t>
              </a:r>
              <a:r>
                <a:rPr lang="en-US" sz="2400" dirty="0">
                  <a:solidFill>
                    <a:srgbClr val="28526C"/>
                  </a:solidFill>
                  <a:latin typeface="Gill Sans MT" panose="020B0502020104020203" pitchFamily="34" charset="0"/>
                </a:rPr>
                <a:t> ERC (</a:t>
              </a:r>
              <a:r>
                <a:rPr lang="en-US" sz="2400" dirty="0" err="1">
                  <a:solidFill>
                    <a:srgbClr val="28526C"/>
                  </a:solidFill>
                  <a:latin typeface="Gill Sans MT" panose="020B0502020104020203" pitchFamily="34" charset="0"/>
                </a:rPr>
                <a:t>oraux</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blancs</a:t>
              </a:r>
              <a:r>
                <a:rPr lang="en-US" sz="2400" dirty="0">
                  <a:solidFill>
                    <a:srgbClr val="28526C"/>
                  </a:solidFill>
                  <a:latin typeface="Gill Sans MT" panose="020B0502020104020203" pitchFamily="34" charset="0"/>
                </a:rPr>
                <a:t> avec </a:t>
              </a:r>
              <a:r>
                <a:rPr lang="en-US" sz="2400" dirty="0" err="1">
                  <a:solidFill>
                    <a:srgbClr val="28526C"/>
                  </a:solidFill>
                  <a:latin typeface="Gill Sans MT" panose="020B0502020104020203" pitchFamily="34" charset="0"/>
                </a:rPr>
                <a:t>panélistes</a:t>
              </a:r>
              <a:r>
                <a:rPr lang="en-US" sz="2400" dirty="0">
                  <a:solidFill>
                    <a:srgbClr val="28526C"/>
                  </a:solidFill>
                  <a:latin typeface="Gill Sans MT" panose="020B0502020104020203" pitchFamily="34" charset="0"/>
                </a:rPr>
                <a:t> et </a:t>
              </a:r>
              <a:r>
                <a:rPr lang="en-US" sz="2400" dirty="0" err="1">
                  <a:solidFill>
                    <a:srgbClr val="28526C"/>
                  </a:solidFill>
                  <a:latin typeface="Gill Sans MT" panose="020B0502020104020203" pitchFamily="34" charset="0"/>
                </a:rPr>
                <a:t>lauréats</a:t>
              </a:r>
              <a:r>
                <a:rPr lang="en-US" sz="2400" dirty="0">
                  <a:solidFill>
                    <a:srgbClr val="28526C"/>
                  </a:solidFill>
                  <a:latin typeface="Gill Sans MT" panose="020B0502020104020203" pitchFamily="34" charset="0"/>
                </a:rPr>
                <a:t>)</a:t>
              </a:r>
              <a:endParaRPr sz="2400" dirty="0">
                <a:latin typeface="Gill Sans MT" panose="020B0502020104020203" pitchFamily="34" charset="0"/>
              </a:endParaRPr>
            </a:p>
            <a:p>
              <a:pPr>
                <a:lnSpc>
                  <a:spcPts val="3300"/>
                </a:lnSpc>
                <a:defRPr/>
              </a:pPr>
              <a:endParaRPr lang="en-US" sz="2400" dirty="0">
                <a:solidFill>
                  <a:srgbClr val="28526C"/>
                </a:solidFill>
                <a:latin typeface="Gill Sans MT" panose="020B0502020104020203" pitchFamily="34" charset="0"/>
              </a:endParaRPr>
            </a:p>
          </p:txBody>
        </p:sp>
        <p:sp>
          <p:nvSpPr>
            <p:cNvPr id="7" name="TextBox 7"/>
            <p:cNvSpPr txBox="1"/>
            <p:nvPr/>
          </p:nvSpPr>
          <p:spPr bwMode="auto">
            <a:xfrm>
              <a:off x="669" y="9525"/>
              <a:ext cx="10220358" cy="512961"/>
            </a:xfrm>
            <a:prstGeom prst="rect">
              <a:avLst/>
            </a:prstGeom>
            <a:grpFill/>
          </p:spPr>
          <p:txBody>
            <a:bodyPr lIns="0" tIns="0" rIns="0" bIns="0" rtlCol="0" anchor="t">
              <a:spAutoFit/>
            </a:bodyPr>
            <a:lstStyle/>
            <a:p>
              <a:pPr>
                <a:lnSpc>
                  <a:spcPts val="2999"/>
                </a:lnSpc>
                <a:defRPr/>
              </a:pPr>
              <a:r>
                <a:rPr lang="en-US" sz="2500" b="1" dirty="0">
                  <a:solidFill>
                    <a:srgbClr val="28526C"/>
                  </a:solidFill>
                  <a:latin typeface="Gill Sans MT" panose="020B0502020104020203" pitchFamily="34" charset="0"/>
                  <a:cs typeface="Miriam" panose="020F0502020204030204" pitchFamily="34" charset="-79"/>
                </a:rPr>
                <a:t>CELLULE EUROPE / SIÈGE </a:t>
              </a:r>
              <a:endParaRPr sz="2500" b="1" dirty="0">
                <a:latin typeface="Gill Sans MT" panose="020B0502020104020203" pitchFamily="34" charset="0"/>
                <a:cs typeface="Miriam" panose="020F0502020204030204" pitchFamily="34" charset="-79"/>
              </a:endParaRPr>
            </a:p>
          </p:txBody>
        </p:sp>
      </p:grpSp>
      <p:grpSp>
        <p:nvGrpSpPr>
          <p:cNvPr id="8" name="Group 8"/>
          <p:cNvGrpSpPr/>
          <p:nvPr/>
        </p:nvGrpSpPr>
        <p:grpSpPr bwMode="auto">
          <a:xfrm>
            <a:off x="10152112" y="1913546"/>
            <a:ext cx="7665771" cy="2462393"/>
            <a:chOff x="0" y="9525"/>
            <a:chExt cx="10221028" cy="3283191"/>
          </a:xfrm>
        </p:grpSpPr>
        <p:sp>
          <p:nvSpPr>
            <p:cNvPr id="9" name="AutoShape 9"/>
            <p:cNvSpPr/>
            <p:nvPr/>
          </p:nvSpPr>
          <p:spPr bwMode="auto">
            <a:xfrm>
              <a:off x="0" y="723900"/>
              <a:ext cx="1044803" cy="144381"/>
            </a:xfrm>
            <a:prstGeom prst="rect">
              <a:avLst/>
            </a:prstGeom>
            <a:solidFill>
              <a:srgbClr val="30586C"/>
            </a:solidFill>
          </p:spPr>
          <p:txBody>
            <a:bodyPr/>
            <a:lstStyle/>
            <a:p>
              <a:pPr>
                <a:defRPr/>
              </a:pPr>
              <a:endParaRPr lang="fr-FR">
                <a:latin typeface="Gill Sans MT" panose="020B0502020104020203" pitchFamily="34" charset="0"/>
              </a:endParaRPr>
            </a:p>
          </p:txBody>
        </p:sp>
        <p:sp>
          <p:nvSpPr>
            <p:cNvPr id="10" name="TextBox 10"/>
            <p:cNvSpPr txBox="1"/>
            <p:nvPr/>
          </p:nvSpPr>
          <p:spPr bwMode="auto">
            <a:xfrm>
              <a:off x="669" y="1035688"/>
              <a:ext cx="9532047" cy="2257028"/>
            </a:xfrm>
            <a:prstGeom prst="rect">
              <a:avLst/>
            </a:prstGeom>
            <a:grpFill/>
          </p:spPr>
          <p:txBody>
            <a:bodyPr wrap="square" lIns="0" tIns="0" rIns="0" bIns="0" rtlCol="0" anchor="t">
              <a:spAutoFit/>
            </a:bodyPr>
            <a:lstStyle/>
            <a:p>
              <a:pPr marL="431799" lvl="1" indent="-215899">
                <a:lnSpc>
                  <a:spcPts val="3300"/>
                </a:lnSpc>
                <a:buFont typeface="Arial"/>
                <a:buChar char="•"/>
                <a:defRPr/>
              </a:pPr>
              <a:r>
                <a:rPr lang="en-US" sz="2400" dirty="0" err="1">
                  <a:solidFill>
                    <a:srgbClr val="28526C"/>
                  </a:solidFill>
                  <a:latin typeface="Gill Sans MT" panose="020B0502020104020203" pitchFamily="34" charset="0"/>
                </a:rPr>
                <a:t>Accompagnement</a:t>
              </a:r>
              <a:r>
                <a:rPr lang="en-US" sz="2400" dirty="0">
                  <a:solidFill>
                    <a:srgbClr val="28526C"/>
                  </a:solidFill>
                  <a:latin typeface="Gill Sans MT" panose="020B0502020104020203" pitchFamily="34" charset="0"/>
                </a:rPr>
                <a:t> au montage </a:t>
              </a:r>
              <a:r>
                <a:rPr lang="en-US" sz="2400" dirty="0" err="1">
                  <a:solidFill>
                    <a:srgbClr val="28526C"/>
                  </a:solidFill>
                  <a:latin typeface="Gill Sans MT" panose="020B0502020104020203" pitchFamily="34" charset="0"/>
                </a:rPr>
                <a:t>budgétaire</a:t>
              </a:r>
              <a:r>
                <a:rPr lang="en-US" sz="2400" dirty="0">
                  <a:solidFill>
                    <a:srgbClr val="28526C"/>
                  </a:solidFill>
                  <a:latin typeface="Gill Sans MT" panose="020B0502020104020203" pitchFamily="34" charset="0"/>
                </a:rPr>
                <a:t> et </a:t>
              </a:r>
              <a:r>
                <a:rPr lang="en-US" sz="2400" dirty="0" err="1">
                  <a:solidFill>
                    <a:srgbClr val="28526C"/>
                  </a:solidFill>
                  <a:latin typeface="Gill Sans MT" panose="020B0502020104020203" pitchFamily="34" charset="0"/>
                </a:rPr>
                <a:t>juridique</a:t>
              </a:r>
              <a:endParaRPr sz="2400" dirty="0">
                <a:latin typeface="Gill Sans MT" panose="020B0502020104020203" pitchFamily="34" charset="0"/>
              </a:endParaRPr>
            </a:p>
            <a:p>
              <a:pPr marL="431799" lvl="1" indent="-215899">
                <a:lnSpc>
                  <a:spcPts val="3300"/>
                </a:lnSpc>
                <a:buFont typeface="Arial"/>
                <a:buChar char="•"/>
                <a:defRPr/>
              </a:pPr>
              <a:r>
                <a:rPr lang="en-US" sz="2400" dirty="0" err="1">
                  <a:solidFill>
                    <a:srgbClr val="28526C"/>
                  </a:solidFill>
                  <a:latin typeface="Gill Sans MT" panose="020B0502020104020203" pitchFamily="34" charset="0"/>
                </a:rPr>
                <a:t>Gestion</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financière</a:t>
              </a:r>
              <a:r>
                <a:rPr lang="en-US" sz="2400" dirty="0">
                  <a:solidFill>
                    <a:srgbClr val="28526C"/>
                  </a:solidFill>
                  <a:latin typeface="Gill Sans MT" panose="020B0502020104020203" pitchFamily="34" charset="0"/>
                </a:rPr>
                <a:t> du </a:t>
              </a:r>
              <a:r>
                <a:rPr lang="en-US" sz="2400" dirty="0" err="1">
                  <a:solidFill>
                    <a:srgbClr val="28526C"/>
                  </a:solidFill>
                  <a:latin typeface="Gill Sans MT" panose="020B0502020104020203" pitchFamily="34" charset="0"/>
                </a:rPr>
                <a:t>projet</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s’il</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est</a:t>
              </a:r>
              <a:r>
                <a:rPr lang="en-US" sz="2400" dirty="0">
                  <a:solidFill>
                    <a:srgbClr val="28526C"/>
                  </a:solidFill>
                  <a:latin typeface="Gill Sans MT" panose="020B0502020104020203" pitchFamily="34" charset="0"/>
                </a:rPr>
                <a:t> </a:t>
              </a:r>
              <a:r>
                <a:rPr lang="en-US" sz="2400" dirty="0" err="1">
                  <a:solidFill>
                    <a:srgbClr val="28526C"/>
                  </a:solidFill>
                  <a:latin typeface="Gill Sans MT" panose="020B0502020104020203" pitchFamily="34" charset="0"/>
                </a:rPr>
                <a:t>sélectionné</a:t>
              </a:r>
              <a:endParaRPr sz="2400" dirty="0">
                <a:latin typeface="Gill Sans MT" panose="020B0502020104020203" pitchFamily="34" charset="0"/>
              </a:endParaRPr>
            </a:p>
            <a:p>
              <a:pPr>
                <a:lnSpc>
                  <a:spcPts val="3300"/>
                </a:lnSpc>
                <a:defRPr/>
              </a:pPr>
              <a:endParaRPr lang="en-US" sz="2400" dirty="0">
                <a:solidFill>
                  <a:srgbClr val="28526C"/>
                </a:solidFill>
                <a:latin typeface="Gill Sans MT" panose="020B0502020104020203" pitchFamily="34" charset="0"/>
              </a:endParaRPr>
            </a:p>
            <a:p>
              <a:pPr>
                <a:lnSpc>
                  <a:spcPts val="3300"/>
                </a:lnSpc>
                <a:defRPr/>
              </a:pPr>
              <a:endParaRPr lang="en-US" sz="2400" dirty="0">
                <a:solidFill>
                  <a:srgbClr val="28526C"/>
                </a:solidFill>
                <a:latin typeface="Gill Sans MT" panose="020B0502020104020203" pitchFamily="34" charset="0"/>
              </a:endParaRPr>
            </a:p>
          </p:txBody>
        </p:sp>
        <p:sp>
          <p:nvSpPr>
            <p:cNvPr id="11" name="TextBox 11"/>
            <p:cNvSpPr txBox="1"/>
            <p:nvPr/>
          </p:nvSpPr>
          <p:spPr bwMode="auto">
            <a:xfrm>
              <a:off x="669" y="9525"/>
              <a:ext cx="10220359" cy="512961"/>
            </a:xfrm>
            <a:prstGeom prst="rect">
              <a:avLst/>
            </a:prstGeom>
            <a:grpFill/>
          </p:spPr>
          <p:txBody>
            <a:bodyPr lIns="0" tIns="0" rIns="0" bIns="0" rtlCol="0" anchor="t">
              <a:spAutoFit/>
            </a:bodyPr>
            <a:lstStyle/>
            <a:p>
              <a:pPr>
                <a:lnSpc>
                  <a:spcPts val="2999"/>
                </a:lnSpc>
                <a:defRPr/>
              </a:pPr>
              <a:r>
                <a:rPr lang="en-US" sz="2500" b="1" dirty="0">
                  <a:solidFill>
                    <a:srgbClr val="28526C"/>
                  </a:solidFill>
                  <a:latin typeface="Gill Sans MT" panose="020B0502020104020203" pitchFamily="34" charset="0"/>
                </a:rPr>
                <a:t>VOTRE DÉLÉGATION RÉGIONALE</a:t>
              </a:r>
              <a:endParaRPr b="1" dirty="0">
                <a:latin typeface="Gill Sans MT" panose="020B0502020104020203" pitchFamily="34" charset="0"/>
              </a:endParaRPr>
            </a:p>
          </p:txBody>
        </p:sp>
      </p:grpSp>
      <p:grpSp>
        <p:nvGrpSpPr>
          <p:cNvPr id="12" name="Group 12"/>
          <p:cNvGrpSpPr/>
          <p:nvPr/>
        </p:nvGrpSpPr>
        <p:grpSpPr bwMode="auto">
          <a:xfrm>
            <a:off x="10356766" y="4183579"/>
            <a:ext cx="10501000" cy="4578357"/>
            <a:chOff x="0" y="9525"/>
            <a:chExt cx="10221028" cy="6104478"/>
          </a:xfrm>
        </p:grpSpPr>
        <p:sp>
          <p:nvSpPr>
            <p:cNvPr id="13" name="AutoShape 13"/>
            <p:cNvSpPr/>
            <p:nvPr/>
          </p:nvSpPr>
          <p:spPr bwMode="auto">
            <a:xfrm>
              <a:off x="0" y="723900"/>
              <a:ext cx="1044803" cy="144381"/>
            </a:xfrm>
            <a:prstGeom prst="rect">
              <a:avLst/>
            </a:prstGeom>
            <a:solidFill>
              <a:srgbClr val="30586C"/>
            </a:solidFill>
          </p:spPr>
          <p:txBody>
            <a:bodyPr/>
            <a:lstStyle/>
            <a:p>
              <a:pPr>
                <a:defRPr/>
              </a:pPr>
              <a:endParaRPr lang="fr-FR">
                <a:latin typeface="Gill Sans MT" panose="020B0502020104020203" pitchFamily="34" charset="0"/>
              </a:endParaRPr>
            </a:p>
          </p:txBody>
        </p:sp>
        <p:sp>
          <p:nvSpPr>
            <p:cNvPr id="14" name="TextBox 14"/>
            <p:cNvSpPr txBox="1"/>
            <p:nvPr/>
          </p:nvSpPr>
          <p:spPr bwMode="auto">
            <a:xfrm>
              <a:off x="669" y="1035688"/>
              <a:ext cx="7579921" cy="5078315"/>
            </a:xfrm>
            <a:prstGeom prst="rect">
              <a:avLst/>
            </a:prstGeom>
            <a:grpFill/>
          </p:spPr>
          <p:txBody>
            <a:bodyPr wrap="square" lIns="0" tIns="0" rIns="0" bIns="0" rtlCol="0" anchor="t">
              <a:spAutoFit/>
            </a:bodyPr>
            <a:lstStyle/>
            <a:p>
              <a:pPr marL="431799" lvl="1" indent="-215899">
                <a:lnSpc>
                  <a:spcPts val="3300"/>
                </a:lnSpc>
                <a:buFont typeface="Arial"/>
                <a:buChar char="•"/>
                <a:defRPr/>
              </a:pPr>
              <a:r>
                <a:rPr lang="fr-FR" sz="2400" dirty="0">
                  <a:solidFill>
                    <a:srgbClr val="28526C"/>
                  </a:solidFill>
                  <a:latin typeface="Gill Sans MT" panose="020B0502020104020203" pitchFamily="34" charset="0"/>
                </a:rPr>
                <a:t>Pour </a:t>
              </a:r>
              <a:r>
                <a:rPr lang="fr-FR" sz="2400" b="1" u="sng" dirty="0">
                  <a:solidFill>
                    <a:srgbClr val="28526C"/>
                  </a:solidFill>
                  <a:latin typeface="Gill Sans MT" panose="020B0502020104020203" pitchFamily="34" charset="0"/>
                </a:rPr>
                <a:t>la coordination de projets avec plusieurs partenaires </a:t>
              </a:r>
              <a:r>
                <a:rPr lang="fr-FR" sz="2400" i="1" dirty="0">
                  <a:solidFill>
                    <a:srgbClr val="28526C"/>
                  </a:solidFill>
                  <a:latin typeface="Gill Sans MT" panose="020B0502020104020203" pitchFamily="34" charset="0"/>
                </a:rPr>
                <a:t>(Cluster Santé, IHI, EDCTP3, ERC </a:t>
              </a:r>
              <a:r>
                <a:rPr lang="fr-FR" sz="2400" i="1" dirty="0" err="1">
                  <a:solidFill>
                    <a:srgbClr val="28526C"/>
                  </a:solidFill>
                  <a:latin typeface="Gill Sans MT" panose="020B0502020104020203" pitchFamily="34" charset="0"/>
                </a:rPr>
                <a:t>PoC</a:t>
              </a:r>
              <a:r>
                <a:rPr lang="fr-FR" sz="2400" i="1" dirty="0">
                  <a:solidFill>
                    <a:srgbClr val="28526C"/>
                  </a:solidFill>
                  <a:latin typeface="Gill Sans MT" panose="020B0502020104020203" pitchFamily="34" charset="0"/>
                </a:rPr>
                <a:t>, ERC </a:t>
              </a:r>
              <a:r>
                <a:rPr lang="fr-FR" sz="2400" i="1" dirty="0" err="1">
                  <a:solidFill>
                    <a:srgbClr val="28526C"/>
                  </a:solidFill>
                  <a:latin typeface="Gill Sans MT" panose="020B0502020104020203" pitchFamily="34" charset="0"/>
                </a:rPr>
                <a:t>SyG</a:t>
              </a:r>
              <a:r>
                <a:rPr lang="fr-FR" sz="2400" i="1" dirty="0">
                  <a:solidFill>
                    <a:srgbClr val="28526C"/>
                  </a:solidFill>
                  <a:latin typeface="Gill Sans MT" panose="020B0502020104020203" pitchFamily="34" charset="0"/>
                </a:rPr>
                <a:t>, </a:t>
              </a:r>
            </a:p>
            <a:p>
              <a:pPr marL="431799" lvl="1" indent="-215899">
                <a:lnSpc>
                  <a:spcPts val="3300"/>
                </a:lnSpc>
                <a:buFont typeface="Arial"/>
                <a:buChar char="•"/>
                <a:defRPr/>
              </a:pPr>
              <a:r>
                <a:rPr lang="fr-FR" sz="2400" i="1" dirty="0" err="1">
                  <a:solidFill>
                    <a:srgbClr val="28526C"/>
                  </a:solidFill>
                  <a:latin typeface="Gill Sans MT" panose="020B0502020104020203" pitchFamily="34" charset="0"/>
                </a:rPr>
                <a:t>MSCADoctoral</a:t>
              </a:r>
              <a:r>
                <a:rPr lang="fr-FR" sz="2400" i="1" dirty="0">
                  <a:solidFill>
                    <a:srgbClr val="28526C"/>
                  </a:solidFill>
                  <a:latin typeface="Gill Sans MT" panose="020B0502020104020203" pitchFamily="34" charset="0"/>
                </a:rPr>
                <a:t> Networks &amp; Staff Exchanges)</a:t>
              </a:r>
              <a:endParaRPr lang="fr-FR" sz="2400" i="1" dirty="0">
                <a:latin typeface="Gill Sans MT" panose="020B0502020104020203" pitchFamily="34" charset="0"/>
              </a:endParaRPr>
            </a:p>
            <a:p>
              <a:pPr marL="431799" lvl="1" indent="-215899">
                <a:lnSpc>
                  <a:spcPts val="3300"/>
                </a:lnSpc>
                <a:buFont typeface="Arial"/>
                <a:buChar char="•"/>
                <a:defRPr/>
              </a:pPr>
              <a:r>
                <a:rPr lang="fr-FR" sz="2400" dirty="0">
                  <a:solidFill>
                    <a:srgbClr val="28526C"/>
                  </a:solidFill>
                  <a:latin typeface="Gill Sans MT" panose="020B0502020104020203" pitchFamily="34" charset="0"/>
                </a:rPr>
                <a:t>Chef de projet dédié</a:t>
              </a:r>
              <a:endParaRPr lang="fr-FR" sz="2400" dirty="0">
                <a:latin typeface="Gill Sans MT" panose="020B0502020104020203" pitchFamily="34" charset="0"/>
              </a:endParaRPr>
            </a:p>
            <a:p>
              <a:pPr marL="431799" lvl="1" indent="-215899">
                <a:lnSpc>
                  <a:spcPts val="3300"/>
                </a:lnSpc>
                <a:buFont typeface="Arial"/>
                <a:buChar char="•"/>
                <a:defRPr/>
              </a:pPr>
              <a:r>
                <a:rPr lang="fr-FR" sz="2400" dirty="0">
                  <a:solidFill>
                    <a:srgbClr val="28526C"/>
                  </a:solidFill>
                  <a:latin typeface="Gill Sans MT" panose="020B0502020104020203" pitchFamily="34" charset="0"/>
                </a:rPr>
                <a:t>Planification, structuration, contribution à la rédaction</a:t>
              </a:r>
              <a:endParaRPr lang="fr-FR" sz="2400" dirty="0">
                <a:latin typeface="Gill Sans MT" panose="020B0502020104020203" pitchFamily="34" charset="0"/>
              </a:endParaRPr>
            </a:p>
            <a:p>
              <a:pPr marL="431799" lvl="1" indent="-215899">
                <a:lnSpc>
                  <a:spcPts val="3300"/>
                </a:lnSpc>
                <a:buFont typeface="Arial"/>
                <a:buChar char="•"/>
                <a:defRPr/>
              </a:pPr>
              <a:r>
                <a:rPr lang="fr-FR" sz="2400" dirty="0">
                  <a:solidFill>
                    <a:srgbClr val="28526C"/>
                  </a:solidFill>
                  <a:latin typeface="Gill Sans MT" panose="020B0502020104020203" pitchFamily="34" charset="0"/>
                </a:rPr>
                <a:t>Organisation administrative </a:t>
              </a:r>
            </a:p>
            <a:p>
              <a:pPr marL="215900" lvl="1">
                <a:lnSpc>
                  <a:spcPts val="3300"/>
                </a:lnSpc>
                <a:defRPr/>
              </a:pPr>
              <a:r>
                <a:rPr lang="fr-FR" sz="2400" dirty="0">
                  <a:solidFill>
                    <a:srgbClr val="28526C"/>
                  </a:solidFill>
                  <a:latin typeface="Gill Sans MT" panose="020B0502020104020203" pitchFamily="34" charset="0"/>
                </a:rPr>
                <a:t>(collecte des données des partenaires, réunions, soumission)</a:t>
              </a:r>
              <a:endParaRPr lang="fr-FR" sz="2400" dirty="0">
                <a:latin typeface="Gill Sans MT" panose="020B0502020104020203" pitchFamily="34" charset="0"/>
              </a:endParaRPr>
            </a:p>
            <a:p>
              <a:pPr marL="431799" lvl="1" indent="-215899">
                <a:lnSpc>
                  <a:spcPts val="3300"/>
                </a:lnSpc>
                <a:buFont typeface="Arial"/>
                <a:buChar char="•"/>
                <a:defRPr/>
              </a:pPr>
              <a:r>
                <a:rPr lang="fr-FR" sz="2400" b="1" dirty="0">
                  <a:solidFill>
                    <a:srgbClr val="28526C"/>
                  </a:solidFill>
                  <a:latin typeface="Gill Sans MT" panose="020B0502020104020203" pitchFamily="34" charset="0"/>
                </a:rPr>
                <a:t>Frais de montage pris en charge par le siège</a:t>
              </a:r>
              <a:endParaRPr lang="fr-FR" sz="2400" b="1" dirty="0">
                <a:latin typeface="Gill Sans MT" panose="020B0502020104020203" pitchFamily="34" charset="0"/>
              </a:endParaRPr>
            </a:p>
            <a:p>
              <a:pPr>
                <a:lnSpc>
                  <a:spcPts val="3300"/>
                </a:lnSpc>
                <a:defRPr/>
              </a:pPr>
              <a:endParaRPr lang="fr-FR" sz="2400" dirty="0">
                <a:solidFill>
                  <a:srgbClr val="28526C"/>
                </a:solidFill>
                <a:latin typeface="Gill Sans MT" panose="020B0502020104020203" pitchFamily="34" charset="0"/>
              </a:endParaRPr>
            </a:p>
          </p:txBody>
        </p:sp>
        <p:sp>
          <p:nvSpPr>
            <p:cNvPr id="15" name="TextBox 15"/>
            <p:cNvSpPr txBox="1"/>
            <p:nvPr/>
          </p:nvSpPr>
          <p:spPr bwMode="auto">
            <a:xfrm>
              <a:off x="669" y="9525"/>
              <a:ext cx="10220359" cy="512961"/>
            </a:xfrm>
            <a:prstGeom prst="rect">
              <a:avLst/>
            </a:prstGeom>
            <a:grpFill/>
          </p:spPr>
          <p:txBody>
            <a:bodyPr lIns="0" tIns="0" rIns="0" bIns="0" rtlCol="0" anchor="t">
              <a:spAutoFit/>
            </a:bodyPr>
            <a:lstStyle/>
            <a:p>
              <a:pPr>
                <a:lnSpc>
                  <a:spcPts val="2999"/>
                </a:lnSpc>
                <a:defRPr/>
              </a:pPr>
              <a:r>
                <a:rPr lang="en-US" sz="2500" b="1" dirty="0">
                  <a:solidFill>
                    <a:srgbClr val="28526C"/>
                  </a:solidFill>
                  <a:latin typeface="Gill Sans MT" panose="020B0502020104020203" pitchFamily="34" charset="0"/>
                </a:rPr>
                <a:t>INSERM TRANSFERT</a:t>
              </a:r>
              <a:endParaRPr b="1" dirty="0">
                <a:latin typeface="Gill Sans MT" panose="020B0502020104020203" pitchFamily="34" charset="0"/>
              </a:endParaRPr>
            </a:p>
          </p:txBody>
        </p:sp>
      </p:grpSp>
      <p:cxnSp>
        <p:nvCxnSpPr>
          <p:cNvPr id="17" name="Connecteur droit avec flèche 16"/>
          <p:cNvCxnSpPr/>
          <p:nvPr/>
        </p:nvCxnSpPr>
        <p:spPr>
          <a:xfrm>
            <a:off x="6728650" y="2603127"/>
            <a:ext cx="1800200" cy="0"/>
          </a:xfrm>
          <a:prstGeom prst="straightConnector1">
            <a:avLst/>
          </a:prstGeom>
          <a:ln w="57150">
            <a:solidFill>
              <a:srgbClr val="425B6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bwMode="auto">
          <a:xfrm>
            <a:off x="6728650" y="5935588"/>
            <a:ext cx="1800200" cy="0"/>
          </a:xfrm>
          <a:prstGeom prst="straightConnector1">
            <a:avLst/>
          </a:prstGeom>
          <a:ln w="57150">
            <a:solidFill>
              <a:srgbClr val="425B68"/>
            </a:solidFill>
            <a:tailEnd type="triangle"/>
          </a:ln>
        </p:spPr>
        <p:style>
          <a:lnRef idx="1">
            <a:schemeClr val="accent1"/>
          </a:lnRef>
          <a:fillRef idx="0">
            <a:schemeClr val="accent1"/>
          </a:fillRef>
          <a:effectRef idx="0">
            <a:schemeClr val="accent1"/>
          </a:effectRef>
          <a:fontRef idx="minor">
            <a:schemeClr val="tx1"/>
          </a:fontRef>
        </p:style>
      </p:cxnSp>
      <p:pic>
        <p:nvPicPr>
          <p:cNvPr id="19" name="Image 18"/>
          <p:cNvPicPr>
            <a:picLocks noChangeAspect="1"/>
          </p:cNvPicPr>
          <p:nvPr/>
        </p:nvPicPr>
        <p:blipFill>
          <a:blip r:embed="rId2"/>
          <a:stretch/>
        </p:blipFill>
        <p:spPr bwMode="auto">
          <a:xfrm>
            <a:off x="4784850" y="1795695"/>
            <a:ext cx="1274691" cy="1307264"/>
          </a:xfrm>
          <a:prstGeom prst="rect">
            <a:avLst/>
          </a:prstGeom>
        </p:spPr>
      </p:pic>
      <p:pic>
        <p:nvPicPr>
          <p:cNvPr id="20" name="Image 19"/>
          <p:cNvPicPr>
            <a:picLocks noChangeAspect="1"/>
          </p:cNvPicPr>
          <p:nvPr/>
        </p:nvPicPr>
        <p:blipFill>
          <a:blip r:embed="rId3"/>
          <a:stretch>
            <a:fillRect/>
          </a:stretch>
        </p:blipFill>
        <p:spPr>
          <a:xfrm>
            <a:off x="13996536" y="3869859"/>
            <a:ext cx="2257425" cy="771525"/>
          </a:xfrm>
          <a:prstGeom prst="rect">
            <a:avLst/>
          </a:prstGeom>
        </p:spPr>
      </p:pic>
    </p:spTree>
    <p:extLst>
      <p:ext uri="{BB962C8B-B14F-4D97-AF65-F5344CB8AC3E}">
        <p14:creationId xmlns:p14="http://schemas.microsoft.com/office/powerpoint/2010/main" val="1695530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2"/>
          <a:stretch>
            <a:fillRect/>
          </a:stretch>
        </p:blipFill>
        <p:spPr>
          <a:xfrm>
            <a:off x="2115" y="-31015"/>
            <a:ext cx="18288000" cy="10318015"/>
          </a:xfrm>
          <a:prstGeom prst="rect">
            <a:avLst/>
          </a:prstGeom>
        </p:spPr>
      </p:pic>
    </p:spTree>
    <p:extLst>
      <p:ext uri="{BB962C8B-B14F-4D97-AF65-F5344CB8AC3E}">
        <p14:creationId xmlns:p14="http://schemas.microsoft.com/office/powerpoint/2010/main" val="2519859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03067556" name="Titre 2"/>
          <p:cNvSpPr>
            <a:spLocks noGrp="1"/>
          </p:cNvSpPr>
          <p:nvPr>
            <p:ph type="ctrTitle"/>
          </p:nvPr>
        </p:nvSpPr>
        <p:spPr bwMode="auto">
          <a:xfrm>
            <a:off x="1295128" y="-29721"/>
            <a:ext cx="18793314" cy="1470024"/>
          </a:xfrm>
        </p:spPr>
        <p:txBody>
          <a:bodyPr vertOverflow="overflow" horzOverflow="clip" vert="horz" wrap="square" lIns="91440" tIns="45720" rIns="91440" bIns="45720" numCol="1" spcCol="0" rtlCol="0" fromWordArt="0" anchor="ctr" anchorCtr="0" forceAA="0" compatLnSpc="0">
            <a:normAutofit/>
          </a:bodyPr>
          <a:lstStyle/>
          <a:p>
            <a:pPr algn="ctr">
              <a:defRPr/>
            </a:pPr>
            <a:r>
              <a:rPr lang="en-US" sz="3800" dirty="0"/>
              <a:t>2 </a:t>
            </a:r>
            <a:r>
              <a:rPr lang="en-US" sz="3800" dirty="0" err="1"/>
              <a:t>principaux</a:t>
            </a:r>
            <a:r>
              <a:rPr lang="en-US" sz="3800" dirty="0"/>
              <a:t> AAP Cluster </a:t>
            </a:r>
            <a:r>
              <a:rPr lang="en-US" sz="3800" dirty="0" err="1"/>
              <a:t>Sante</a:t>
            </a:r>
            <a:r>
              <a:rPr lang="en-US" sz="3800" dirty="0"/>
              <a:t> 2025 </a:t>
            </a:r>
            <a:r>
              <a:rPr lang="en-US" sz="3800" dirty="0" err="1"/>
              <a:t>en</a:t>
            </a:r>
            <a:r>
              <a:rPr lang="en-US" sz="3800" dirty="0"/>
              <a:t> Neuro</a:t>
            </a:r>
            <a:endParaRPr lang="fr-FR" sz="3800" dirty="0"/>
          </a:p>
        </p:txBody>
      </p:sp>
      <p:sp>
        <p:nvSpPr>
          <p:cNvPr id="1227618672" name=" 1227618671"/>
          <p:cNvSpPr/>
          <p:nvPr/>
        </p:nvSpPr>
        <p:spPr bwMode="auto">
          <a:xfrm>
            <a:off x="9016560" y="5006340"/>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8" name="Image 7"/>
          <p:cNvPicPr>
            <a:picLocks noChangeAspect="1"/>
          </p:cNvPicPr>
          <p:nvPr/>
        </p:nvPicPr>
        <p:blipFill rotWithShape="1">
          <a:blip r:embed="rId3"/>
          <a:srcRect t="22280" b="24801"/>
          <a:stretch/>
        </p:blipFill>
        <p:spPr bwMode="auto">
          <a:xfrm>
            <a:off x="215008" y="35255"/>
            <a:ext cx="2857500" cy="1512168"/>
          </a:xfrm>
          <a:prstGeom prst="rect">
            <a:avLst/>
          </a:prstGeom>
        </p:spPr>
      </p:pic>
      <p:sp>
        <p:nvSpPr>
          <p:cNvPr id="10" name="ZoneTexte 9"/>
          <p:cNvSpPr txBox="1"/>
          <p:nvPr/>
        </p:nvSpPr>
        <p:spPr>
          <a:xfrm>
            <a:off x="653175" y="4350664"/>
            <a:ext cx="16726769" cy="5693866"/>
          </a:xfrm>
          <a:prstGeom prst="rect">
            <a:avLst/>
          </a:prstGeom>
          <a:solidFill>
            <a:schemeClr val="accent1">
              <a:lumMod val="20000"/>
              <a:lumOff val="80000"/>
            </a:schemeClr>
          </a:solidFill>
        </p:spPr>
        <p:txBody>
          <a:bodyPr wrap="square" rtlCol="0">
            <a:spAutoFit/>
          </a:bodyPr>
          <a:lstStyle/>
          <a:p>
            <a:r>
              <a:rPr lang="fr-FR" sz="2800" dirty="0"/>
              <a:t>AAP en </a:t>
            </a:r>
            <a:r>
              <a:rPr lang="fr-FR" sz="2800" b="1" dirty="0">
                <a:solidFill>
                  <a:srgbClr val="C00000"/>
                </a:solidFill>
              </a:rPr>
              <a:t>2 étapes</a:t>
            </a:r>
          </a:p>
          <a:p>
            <a:endParaRPr lang="fr-FR" sz="2800" dirty="0"/>
          </a:p>
          <a:p>
            <a:pPr marL="457200" indent="-457200" algn="just">
              <a:buFont typeface="Wingdings" panose="05000000000000000000" pitchFamily="2" charset="2"/>
              <a:buChar char="Ø"/>
            </a:pPr>
            <a:r>
              <a:rPr lang="en-US" sz="2800" b="1" dirty="0"/>
              <a:t>Research and Innovation Actions (RIA) </a:t>
            </a:r>
            <a:r>
              <a:rPr lang="en-US" sz="2800" dirty="0">
                <a:sym typeface="Wingdings" panose="05000000000000000000" pitchFamily="2" charset="2"/>
              </a:rPr>
              <a:t> </a:t>
            </a:r>
            <a:r>
              <a:rPr lang="fr-FR" sz="2800" dirty="0">
                <a:sym typeface="Wingdings" panose="05000000000000000000" pitchFamily="2" charset="2"/>
              </a:rPr>
              <a:t>Recherche fondamentale et appliquée, développement et l’intégration de technologie, essais et validation d’un prototype à petite échelle dans un laboratoire ou un environnement simulé</a:t>
            </a:r>
          </a:p>
          <a:p>
            <a:endParaRPr lang="fr-FR" sz="2800" b="1" u="sng" dirty="0"/>
          </a:p>
          <a:p>
            <a:r>
              <a:rPr lang="fr-FR" sz="2800" b="1" u="sng" dirty="0"/>
              <a:t>Calendrier prévisionnel : </a:t>
            </a:r>
          </a:p>
          <a:p>
            <a:pPr marL="457200" lvl="0" indent="-457200">
              <a:buFont typeface="Arial" panose="020B0604020202020204" pitchFamily="34" charset="0"/>
              <a:buChar char="•"/>
            </a:pPr>
            <a:r>
              <a:rPr lang="fr-FR" sz="2800" dirty="0"/>
              <a:t>Adoption officielle du WP 2025 Cluster Santé : Avril 2025 ;</a:t>
            </a:r>
          </a:p>
          <a:p>
            <a:pPr marL="457200" lvl="0" indent="-457200">
              <a:buFont typeface="Arial" panose="020B0604020202020204" pitchFamily="34" charset="0"/>
              <a:buChar char="•"/>
            </a:pPr>
            <a:r>
              <a:rPr lang="fr-FR" sz="2800" b="1" dirty="0"/>
              <a:t>Ouverture officielle des AAP : </a:t>
            </a:r>
            <a:r>
              <a:rPr lang="fr-FR" sz="2800" b="1" dirty="0">
                <a:solidFill>
                  <a:srgbClr val="C00000"/>
                </a:solidFill>
              </a:rPr>
              <a:t>22 mai 2025</a:t>
            </a:r>
            <a:r>
              <a:rPr lang="fr-FR" sz="2800" b="1" dirty="0"/>
              <a:t> ; </a:t>
            </a:r>
          </a:p>
          <a:p>
            <a:pPr marL="457200" lvl="0" indent="-457200">
              <a:buFont typeface="Arial" panose="020B0604020202020204" pitchFamily="34" charset="0"/>
              <a:buChar char="•"/>
            </a:pPr>
            <a:r>
              <a:rPr lang="fr-FR" sz="2800" b="1" dirty="0"/>
              <a:t>Deadline AAP 1 étape : </a:t>
            </a:r>
            <a:r>
              <a:rPr lang="fr-FR" sz="2800" b="1" dirty="0">
                <a:solidFill>
                  <a:srgbClr val="C00000"/>
                </a:solidFill>
              </a:rPr>
              <a:t>18 septembre 2025</a:t>
            </a:r>
          </a:p>
          <a:p>
            <a:pPr marL="457200" lvl="0" indent="-457200">
              <a:buFont typeface="Arial" panose="020B0604020202020204" pitchFamily="34" charset="0"/>
              <a:buChar char="•"/>
            </a:pPr>
            <a:r>
              <a:rPr lang="fr-FR" sz="2800" b="1" dirty="0"/>
              <a:t>Deadline AAP 2 étapes : </a:t>
            </a:r>
            <a:r>
              <a:rPr lang="fr-FR" sz="2800" b="1" dirty="0">
                <a:solidFill>
                  <a:srgbClr val="C00000"/>
                </a:solidFill>
              </a:rPr>
              <a:t>16 avril 2026</a:t>
            </a:r>
          </a:p>
          <a:p>
            <a:pPr marL="457200" lvl="0" indent="-457200">
              <a:buFont typeface="Arial" panose="020B0604020202020204" pitchFamily="34" charset="0"/>
              <a:buChar char="•"/>
            </a:pPr>
            <a:r>
              <a:rPr lang="fr-FR" sz="2800" b="1" dirty="0"/>
              <a:t>Résultats projets financés: Juillet 2026</a:t>
            </a:r>
          </a:p>
          <a:p>
            <a:pPr marL="457200" lvl="0" indent="-457200">
              <a:buFont typeface="Arial" panose="020B0604020202020204" pitchFamily="34" charset="0"/>
              <a:buChar char="•"/>
            </a:pPr>
            <a:r>
              <a:rPr lang="fr-FR" sz="2800" b="1" dirty="0"/>
              <a:t>Lancement des projets: Janvier 2027</a:t>
            </a:r>
          </a:p>
        </p:txBody>
      </p:sp>
      <p:graphicFrame>
        <p:nvGraphicFramePr>
          <p:cNvPr id="2" name="Tableau 1"/>
          <p:cNvGraphicFramePr>
            <a:graphicFrameLocks noGrp="1"/>
          </p:cNvGraphicFramePr>
          <p:nvPr>
            <p:extLst>
              <p:ext uri="{D42A27DB-BD31-4B8C-83A1-F6EECF244321}">
                <p14:modId xmlns:p14="http://schemas.microsoft.com/office/powerpoint/2010/main" val="2984944703"/>
              </p:ext>
            </p:extLst>
          </p:nvPr>
        </p:nvGraphicFramePr>
        <p:xfrm>
          <a:off x="301528" y="1801302"/>
          <a:ext cx="17625384" cy="983644"/>
        </p:xfrm>
        <a:graphic>
          <a:graphicData uri="http://schemas.openxmlformats.org/drawingml/2006/table">
            <a:tbl>
              <a:tblPr firstRow="1" bandRow="1">
                <a:tableStyleId>{22838BEF-8BB2-4498-84A7-C5851F593DF1}</a:tableStyleId>
              </a:tblPr>
              <a:tblGrid>
                <a:gridCol w="10186984">
                  <a:extLst>
                    <a:ext uri="{9D8B030D-6E8A-4147-A177-3AD203B41FA5}">
                      <a16:colId xmlns:a16="http://schemas.microsoft.com/office/drawing/2014/main" val="1030045499"/>
                    </a:ext>
                  </a:extLst>
                </a:gridCol>
                <a:gridCol w="2350842">
                  <a:extLst>
                    <a:ext uri="{9D8B030D-6E8A-4147-A177-3AD203B41FA5}">
                      <a16:colId xmlns:a16="http://schemas.microsoft.com/office/drawing/2014/main" val="2424009368"/>
                    </a:ext>
                  </a:extLst>
                </a:gridCol>
                <a:gridCol w="5087558">
                  <a:extLst>
                    <a:ext uri="{9D8B030D-6E8A-4147-A177-3AD203B41FA5}">
                      <a16:colId xmlns:a16="http://schemas.microsoft.com/office/drawing/2014/main" val="3511991522"/>
                    </a:ext>
                  </a:extLst>
                </a:gridCol>
              </a:tblGrid>
              <a:tr h="983644">
                <a:tc>
                  <a:txBody>
                    <a:bodyPr/>
                    <a:lstStyle/>
                    <a:p>
                      <a:pPr algn="ctr"/>
                      <a:r>
                        <a:rPr lang="en-US" sz="2400" b="1" dirty="0">
                          <a:solidFill>
                            <a:srgbClr val="425B68"/>
                          </a:solidFill>
                        </a:rPr>
                        <a:t>HORIZON-HLTH-2025-03-ENVHLTH-01-two-stage: The impact of pollution on the development and progression of brain diseases and disorders</a:t>
                      </a:r>
                      <a:endParaRPr lang="fr-FR" sz="2400" b="1" dirty="0">
                        <a:solidFill>
                          <a:srgbClr val="425B68"/>
                        </a:solidFill>
                      </a:endParaRPr>
                    </a:p>
                  </a:txBody>
                  <a:tcPr/>
                </a:tc>
                <a:tc>
                  <a:txBody>
                    <a:bodyPr/>
                    <a:lstStyle/>
                    <a:p>
                      <a:r>
                        <a:rPr lang="fr-FR" sz="2400" dirty="0"/>
                        <a:t>RIA</a:t>
                      </a:r>
                    </a:p>
                  </a:txBody>
                  <a:tcPr/>
                </a:tc>
                <a:tc>
                  <a:txBody>
                    <a:bodyPr/>
                    <a:lstStyle/>
                    <a:p>
                      <a:r>
                        <a:rPr lang="fr-FR" sz="2400" dirty="0"/>
                        <a:t>6 projets financés</a:t>
                      </a:r>
                    </a:p>
                    <a:p>
                      <a:r>
                        <a:rPr lang="fr-FR" sz="2400" dirty="0"/>
                        <a:t>6-7 M€/projet</a:t>
                      </a:r>
                    </a:p>
                  </a:txBody>
                  <a:tcPr/>
                </a:tc>
                <a:extLst>
                  <a:ext uri="{0D108BD9-81ED-4DB2-BD59-A6C34878D82A}">
                    <a16:rowId xmlns:a16="http://schemas.microsoft.com/office/drawing/2014/main" val="2441015050"/>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760627967"/>
              </p:ext>
            </p:extLst>
          </p:nvPr>
        </p:nvGraphicFramePr>
        <p:xfrm>
          <a:off x="281939" y="3038825"/>
          <a:ext cx="17625384" cy="1188720"/>
        </p:xfrm>
        <a:graphic>
          <a:graphicData uri="http://schemas.openxmlformats.org/drawingml/2006/table">
            <a:tbl>
              <a:tblPr firstRow="1" bandRow="1">
                <a:tableStyleId>{22838BEF-8BB2-4498-84A7-C5851F593DF1}</a:tableStyleId>
              </a:tblPr>
              <a:tblGrid>
                <a:gridCol w="10186984">
                  <a:extLst>
                    <a:ext uri="{9D8B030D-6E8A-4147-A177-3AD203B41FA5}">
                      <a16:colId xmlns:a16="http://schemas.microsoft.com/office/drawing/2014/main" val="2901122817"/>
                    </a:ext>
                  </a:extLst>
                </a:gridCol>
                <a:gridCol w="2350842">
                  <a:extLst>
                    <a:ext uri="{9D8B030D-6E8A-4147-A177-3AD203B41FA5}">
                      <a16:colId xmlns:a16="http://schemas.microsoft.com/office/drawing/2014/main" val="1326357243"/>
                    </a:ext>
                  </a:extLst>
                </a:gridCol>
                <a:gridCol w="5087558">
                  <a:extLst>
                    <a:ext uri="{9D8B030D-6E8A-4147-A177-3AD203B41FA5}">
                      <a16:colId xmlns:a16="http://schemas.microsoft.com/office/drawing/2014/main" val="3449704884"/>
                    </a:ext>
                  </a:extLst>
                </a:gridCol>
              </a:tblGrid>
              <a:tr h="983644">
                <a:tc>
                  <a:txBody>
                    <a:bodyPr/>
                    <a:lstStyle/>
                    <a:p>
                      <a:pPr algn="ctr"/>
                      <a:r>
                        <a:rPr lang="en-US" sz="2400" b="1" dirty="0">
                          <a:solidFill>
                            <a:srgbClr val="425B68"/>
                          </a:solidFill>
                        </a:rPr>
                        <a:t>HORIZON-HLTH-2025-03-DISEASE-02-two-stage: Advancing innovative interventions for mental, </a:t>
                      </a:r>
                      <a:r>
                        <a:rPr lang="en-US" sz="2400" b="1" dirty="0" err="1">
                          <a:solidFill>
                            <a:srgbClr val="425B68"/>
                          </a:solidFill>
                        </a:rPr>
                        <a:t>behavioural</a:t>
                      </a:r>
                      <a:r>
                        <a:rPr lang="en-US" sz="2400" b="1" dirty="0">
                          <a:solidFill>
                            <a:srgbClr val="425B68"/>
                          </a:solidFill>
                        </a:rPr>
                        <a:t> and neurodevelopmental disorders	</a:t>
                      </a:r>
                      <a:endParaRPr lang="fr-FR" sz="2400" b="1" dirty="0">
                        <a:solidFill>
                          <a:srgbClr val="425B68"/>
                        </a:solidFill>
                      </a:endParaRPr>
                    </a:p>
                  </a:txBody>
                  <a:tcPr/>
                </a:tc>
                <a:tc>
                  <a:txBody>
                    <a:bodyPr/>
                    <a:lstStyle/>
                    <a:p>
                      <a:r>
                        <a:rPr lang="fr-FR" sz="2400" dirty="0"/>
                        <a:t>RIA</a:t>
                      </a:r>
                    </a:p>
                  </a:txBody>
                  <a:tcPr/>
                </a:tc>
                <a:tc>
                  <a:txBody>
                    <a:bodyPr/>
                    <a:lstStyle/>
                    <a:p>
                      <a:r>
                        <a:rPr lang="fr-FR" sz="2400" dirty="0"/>
                        <a:t>7 projets financés  </a:t>
                      </a:r>
                    </a:p>
                    <a:p>
                      <a:r>
                        <a:rPr lang="fr-FR" sz="2400" dirty="0"/>
                        <a:t>6-8M€/projet</a:t>
                      </a:r>
                    </a:p>
                  </a:txBody>
                  <a:tcPr/>
                </a:tc>
                <a:extLst>
                  <a:ext uri="{0D108BD9-81ED-4DB2-BD59-A6C34878D82A}">
                    <a16:rowId xmlns:a16="http://schemas.microsoft.com/office/drawing/2014/main" val="2849062727"/>
                  </a:ext>
                </a:extLst>
              </a:tr>
            </a:tbl>
          </a:graphicData>
        </a:graphic>
      </p:graphicFrame>
    </p:spTree>
    <p:extLst>
      <p:ext uri="{BB962C8B-B14F-4D97-AF65-F5344CB8AC3E}">
        <p14:creationId xmlns:p14="http://schemas.microsoft.com/office/powerpoint/2010/main" val="265415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10551892" name=" 710551891"/>
          <p:cNvSpPr/>
          <p:nvPr/>
        </p:nvSpPr>
        <p:spPr bwMode="auto">
          <a:xfrm>
            <a:off x="9016560" y="5006342"/>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4" name="Rectangle 3"/>
          <p:cNvSpPr/>
          <p:nvPr/>
        </p:nvSpPr>
        <p:spPr>
          <a:xfrm>
            <a:off x="2" y="139181"/>
            <a:ext cx="18288000" cy="1077218"/>
          </a:xfrm>
          <a:prstGeom prst="rect">
            <a:avLst/>
          </a:prstGeom>
        </p:spPr>
        <p:txBody>
          <a:bodyPr wrap="square">
            <a:spAutoFit/>
          </a:bodyPr>
          <a:lstStyle/>
          <a:p>
            <a:pPr algn="ctr"/>
            <a:r>
              <a:rPr lang="en-US" sz="3200" b="1" dirty="0">
                <a:solidFill>
                  <a:schemeClr val="bg1"/>
                </a:solidFill>
                <a:latin typeface="Gill Sans MT" panose="020B0502020104020203" pitchFamily="34" charset="0"/>
              </a:rPr>
              <a:t>HORIZON-HLTH-2025-03-ENVHLTH-01-two-stage: The impact of pollution on the development and progression of brain diseases and disorders</a:t>
            </a:r>
          </a:p>
        </p:txBody>
      </p:sp>
      <p:sp>
        <p:nvSpPr>
          <p:cNvPr id="2" name="ZoneTexte 1"/>
          <p:cNvSpPr txBox="1"/>
          <p:nvPr/>
        </p:nvSpPr>
        <p:spPr>
          <a:xfrm>
            <a:off x="359024" y="2307893"/>
            <a:ext cx="17209912" cy="7979107"/>
          </a:xfrm>
          <a:prstGeom prst="rect">
            <a:avLst/>
          </a:prstGeom>
          <a:noFill/>
        </p:spPr>
        <p:txBody>
          <a:bodyPr wrap="square" rtlCol="0">
            <a:spAutoFit/>
          </a:bodyPr>
          <a:lstStyle/>
          <a:p>
            <a:pPr>
              <a:lnSpc>
                <a:spcPts val="3000"/>
              </a:lnSpc>
            </a:pPr>
            <a:endParaRPr lang="fr-FR" sz="2250" dirty="0">
              <a:latin typeface="Gill Sans MT" panose="020B0502020104020203" pitchFamily="34" charset="0"/>
            </a:endParaRPr>
          </a:p>
          <a:p>
            <a:pPr marL="342917" indent="-342917">
              <a:lnSpc>
                <a:spcPts val="3000"/>
              </a:lnSpc>
              <a:buFont typeface="Arial" panose="020B0604020202020204" pitchFamily="34" charset="0"/>
              <a:buChar char="•"/>
            </a:pPr>
            <a:r>
              <a:rPr lang="en-US" sz="2250" b="1" dirty="0"/>
              <a:t>Life-long exposure to pollutants </a:t>
            </a:r>
            <a:r>
              <a:rPr lang="en-US" sz="2250" dirty="0"/>
              <a:t>in the living and occupational environment = an </a:t>
            </a:r>
            <a:r>
              <a:rPr lang="en-US" sz="2250" b="1" dirty="0"/>
              <a:t>important risk factor for non-communicable diseases</a:t>
            </a:r>
            <a:r>
              <a:rPr lang="en-US" sz="2250" dirty="0"/>
              <a:t>, leading to a variety of serious physical and mental health impacts and causing preventable disease burden with associated elevated economic costs. </a:t>
            </a:r>
          </a:p>
          <a:p>
            <a:endParaRPr lang="en-US" sz="2250" dirty="0"/>
          </a:p>
          <a:p>
            <a:pPr marL="342917" indent="-342917" algn="just">
              <a:lnSpc>
                <a:spcPts val="3000"/>
              </a:lnSpc>
              <a:buFont typeface="Arial" panose="020B0604020202020204" pitchFamily="34" charset="0"/>
              <a:buChar char="•"/>
            </a:pPr>
            <a:r>
              <a:rPr lang="en-US" sz="2250" dirty="0"/>
              <a:t>Pollution disproportionately impacts </a:t>
            </a:r>
            <a:r>
              <a:rPr lang="en-US" sz="2250" b="1" dirty="0"/>
              <a:t>certain vulnerable groups </a:t>
            </a:r>
            <a:r>
              <a:rPr lang="en-US" sz="2250" dirty="0"/>
              <a:t>(e.g. </a:t>
            </a:r>
            <a:r>
              <a:rPr lang="en-US" sz="2250" u="sng" dirty="0"/>
              <a:t>children and older adults</a:t>
            </a:r>
            <a:r>
              <a:rPr lang="en-US" sz="2250" dirty="0"/>
              <a:t>) or groups who are more sensitive or more exposed (</a:t>
            </a:r>
            <a:r>
              <a:rPr lang="en-US" sz="2250" u="sng" dirty="0"/>
              <a:t>workers, populations living in polluted areas</a:t>
            </a:r>
            <a:r>
              <a:rPr lang="en-US" sz="2250" dirty="0"/>
              <a:t>) to this type of environmental stressor.</a:t>
            </a:r>
          </a:p>
          <a:p>
            <a:pPr marL="342917" indent="-342917">
              <a:buFont typeface="Arial" panose="020B0604020202020204" pitchFamily="34" charset="0"/>
              <a:buChar char="•"/>
            </a:pPr>
            <a:endParaRPr lang="en-US" sz="2250" dirty="0"/>
          </a:p>
          <a:p>
            <a:pPr marL="342917" indent="-342917" algn="just">
              <a:lnSpc>
                <a:spcPts val="3000"/>
              </a:lnSpc>
              <a:buFont typeface="Arial" panose="020B0604020202020204" pitchFamily="34" charset="0"/>
              <a:buChar char="•"/>
            </a:pPr>
            <a:r>
              <a:rPr lang="en-GB" sz="2250" b="1" dirty="0"/>
              <a:t>Age is the main risk factor for neurodegenerative diseases</a:t>
            </a:r>
            <a:r>
              <a:rPr lang="en-GB" sz="2250" dirty="0"/>
              <a:t>, but environmental exposure and lifestyle are important candidates for understanding their aetiology.</a:t>
            </a:r>
          </a:p>
          <a:p>
            <a:endParaRPr lang="en-GB" sz="2250" dirty="0"/>
          </a:p>
          <a:p>
            <a:pPr marL="342917" indent="-342917">
              <a:lnSpc>
                <a:spcPts val="3000"/>
              </a:lnSpc>
              <a:buFont typeface="Arial" panose="020B0604020202020204" pitchFamily="34" charset="0"/>
              <a:buChar char="•"/>
            </a:pPr>
            <a:r>
              <a:rPr lang="en-US" sz="2250" b="1" dirty="0"/>
              <a:t>“</a:t>
            </a:r>
            <a:r>
              <a:rPr lang="en-US" sz="2250" b="1" dirty="0" err="1"/>
              <a:t>Exposome</a:t>
            </a:r>
            <a:r>
              <a:rPr lang="en-US" sz="2250" b="1" dirty="0"/>
              <a:t>”, described as the totality of human environmental exposures from pre-conception onwards, represents a major modifiable risk factor for most neurodegenerative diseases and dementia.</a:t>
            </a:r>
          </a:p>
          <a:p>
            <a:endParaRPr lang="en-US" sz="2250" b="1" dirty="0"/>
          </a:p>
          <a:p>
            <a:pPr marL="342917" indent="-342917" algn="just">
              <a:lnSpc>
                <a:spcPts val="3000"/>
              </a:lnSpc>
              <a:buFont typeface="Arial" panose="020B0604020202020204" pitchFamily="34" charset="0"/>
              <a:buChar char="•"/>
            </a:pPr>
            <a:r>
              <a:rPr lang="en-US" sz="2250" b="1" dirty="0"/>
              <a:t>The environment is known to be a significant determinant of child health, with increasing evidence that some industrial chemicals are toxic to the development of the human brain. The health impact of many potential neurotoxic chemicals remains unstudied in human populations, including in children. The developing brain is particularly vulnerable to toxic chemical exposures and this sensitivity is likely greatest </a:t>
            </a:r>
            <a:r>
              <a:rPr lang="en-US" sz="2250" b="1" u="sng" dirty="0"/>
              <a:t>in utero and throughout early childhood.</a:t>
            </a:r>
          </a:p>
          <a:p>
            <a:endParaRPr lang="en-US" sz="2250" b="1" dirty="0"/>
          </a:p>
          <a:p>
            <a:pPr marL="342917" indent="-342917">
              <a:lnSpc>
                <a:spcPts val="3000"/>
              </a:lnSpc>
              <a:buFont typeface="Arial" panose="020B0604020202020204" pitchFamily="34" charset="0"/>
              <a:buChar char="•"/>
            </a:pPr>
            <a:r>
              <a:rPr lang="en-US" sz="2250" b="1" dirty="0"/>
              <a:t>Chronic and repeated exposure to pollutants </a:t>
            </a:r>
            <a:r>
              <a:rPr lang="en-US" sz="2250" dirty="0"/>
              <a:t>in working environments but also for consumers, has also been associated with increased risk of cognitive impairment and neurodegeneration.</a:t>
            </a:r>
            <a:endParaRPr lang="fr-FR" sz="2250" dirty="0"/>
          </a:p>
        </p:txBody>
      </p:sp>
      <p:sp>
        <p:nvSpPr>
          <p:cNvPr id="5" name="ZoneTexte 4"/>
          <p:cNvSpPr txBox="1"/>
          <p:nvPr/>
        </p:nvSpPr>
        <p:spPr>
          <a:xfrm>
            <a:off x="798171" y="1399084"/>
            <a:ext cx="16436778" cy="1292662"/>
          </a:xfrm>
          <a:prstGeom prst="rect">
            <a:avLst/>
          </a:prstGeom>
          <a:solidFill>
            <a:schemeClr val="accent1">
              <a:lumMod val="20000"/>
              <a:lumOff val="80000"/>
            </a:schemeClr>
          </a:solidFill>
          <a:ln>
            <a:solidFill>
              <a:schemeClr val="tx2"/>
            </a:solidFill>
          </a:ln>
        </p:spPr>
        <p:txBody>
          <a:bodyPr wrap="square" rtlCol="0">
            <a:spAutoFit/>
          </a:bodyPr>
          <a:lstStyle/>
          <a:p>
            <a:pPr algn="ctr"/>
            <a:r>
              <a:rPr lang="fr-FR" sz="2400" b="1" dirty="0"/>
              <a:t>Destination 2 : </a:t>
            </a:r>
            <a:r>
              <a:rPr lang="en-GB" sz="2400" b="1" dirty="0"/>
              <a:t>Living and working in a health-promoting environment: </a:t>
            </a:r>
            <a:endParaRPr lang="fr-FR" sz="2700" dirty="0"/>
          </a:p>
          <a:p>
            <a:pPr algn="ctr"/>
            <a:r>
              <a:rPr lang="fr-FR" sz="2700" dirty="0"/>
              <a:t>RIA- 6 projets financés - 6-7 M€/projet</a:t>
            </a:r>
          </a:p>
          <a:p>
            <a:pPr algn="ctr"/>
            <a:r>
              <a:rPr lang="fr-FR" sz="2700" dirty="0"/>
              <a:t>Implication SHS + JRC</a:t>
            </a:r>
          </a:p>
        </p:txBody>
      </p:sp>
    </p:spTree>
    <p:extLst>
      <p:ext uri="{BB962C8B-B14F-4D97-AF65-F5344CB8AC3E}">
        <p14:creationId xmlns:p14="http://schemas.microsoft.com/office/powerpoint/2010/main" val="138718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10551892" name=" 710551891"/>
          <p:cNvSpPr/>
          <p:nvPr/>
        </p:nvSpPr>
        <p:spPr bwMode="auto">
          <a:xfrm>
            <a:off x="9016560" y="5006342"/>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3" name="ZoneTexte 2"/>
          <p:cNvSpPr txBox="1"/>
          <p:nvPr/>
        </p:nvSpPr>
        <p:spPr>
          <a:xfrm>
            <a:off x="791072" y="1831133"/>
            <a:ext cx="17209913" cy="923330"/>
          </a:xfrm>
          <a:prstGeom prst="rect">
            <a:avLst/>
          </a:prstGeom>
          <a:noFill/>
        </p:spPr>
        <p:txBody>
          <a:bodyPr wrap="square" rtlCol="0">
            <a:spAutoFit/>
          </a:bodyPr>
          <a:lstStyle/>
          <a:p>
            <a:pPr lvl="0"/>
            <a:endParaRPr lang="fr-FR" dirty="0"/>
          </a:p>
          <a:p>
            <a:pPr lvl="0"/>
            <a:endParaRPr lang="fr-FR" dirty="0"/>
          </a:p>
          <a:p>
            <a:endParaRPr lang="fr-FR" dirty="0"/>
          </a:p>
        </p:txBody>
      </p:sp>
      <p:sp>
        <p:nvSpPr>
          <p:cNvPr id="2" name="ZoneTexte 1"/>
          <p:cNvSpPr txBox="1"/>
          <p:nvPr/>
        </p:nvSpPr>
        <p:spPr>
          <a:xfrm>
            <a:off x="663634" y="1615109"/>
            <a:ext cx="16905305" cy="6678751"/>
          </a:xfrm>
          <a:prstGeom prst="rect">
            <a:avLst/>
          </a:prstGeom>
          <a:noFill/>
        </p:spPr>
        <p:txBody>
          <a:bodyPr wrap="square" rtlCol="0">
            <a:spAutoFit/>
          </a:bodyPr>
          <a:lstStyle/>
          <a:p>
            <a:r>
              <a:rPr lang="fr-FR" sz="2000" b="1" u="sng" dirty="0" err="1">
                <a:solidFill>
                  <a:srgbClr val="425B68"/>
                </a:solidFill>
                <a:latin typeface="Gill Sans MT" panose="020B0502020104020203" pitchFamily="34" charset="0"/>
              </a:rPr>
              <a:t>Expected</a:t>
            </a:r>
            <a:r>
              <a:rPr lang="fr-FR" sz="2000" b="1" u="sng" dirty="0">
                <a:solidFill>
                  <a:srgbClr val="425B68"/>
                </a:solidFill>
                <a:latin typeface="Gill Sans MT" panose="020B0502020104020203" pitchFamily="34" charset="0"/>
              </a:rPr>
              <a:t> </a:t>
            </a:r>
            <a:r>
              <a:rPr lang="fr-FR" sz="2000" b="1" u="sng" dirty="0" err="1">
                <a:solidFill>
                  <a:srgbClr val="425B68"/>
                </a:solidFill>
                <a:latin typeface="Gill Sans MT" panose="020B0502020104020203" pitchFamily="34" charset="0"/>
              </a:rPr>
              <a:t>outcomes</a:t>
            </a:r>
            <a:r>
              <a:rPr lang="fr-FR" sz="2000" b="1" u="sng" dirty="0">
                <a:solidFill>
                  <a:srgbClr val="425B68"/>
                </a:solidFill>
                <a:latin typeface="Gill Sans MT" panose="020B0502020104020203" pitchFamily="34" charset="0"/>
              </a:rPr>
              <a:t>: </a:t>
            </a:r>
          </a:p>
          <a:p>
            <a:pPr lvl="0"/>
            <a:endParaRPr lang="en-GB" sz="2000" dirty="0">
              <a:latin typeface="Gill Sans MT" panose="020B0502020104020203" pitchFamily="34" charset="0"/>
            </a:endParaRPr>
          </a:p>
          <a:p>
            <a:pPr lvl="0"/>
            <a:endParaRPr lang="en-GB" sz="2000" dirty="0">
              <a:latin typeface="Gill Sans MT" panose="020B0502020104020203" pitchFamily="34" charset="0"/>
            </a:endParaRPr>
          </a:p>
          <a:p>
            <a:pPr lvl="0"/>
            <a:endParaRPr lang="en-GB" sz="2000" dirty="0">
              <a:latin typeface="Gill Sans MT" panose="020B0502020104020203" pitchFamily="34" charset="0"/>
            </a:endParaRPr>
          </a:p>
          <a:p>
            <a:pPr lvl="0"/>
            <a:endParaRPr lang="en-GB" sz="2000" dirty="0">
              <a:latin typeface="Gill Sans MT" panose="020B0502020104020203" pitchFamily="34" charset="0"/>
            </a:endParaRPr>
          </a:p>
          <a:p>
            <a:pPr lvl="0"/>
            <a:endParaRPr lang="en-GB" sz="2000" dirty="0">
              <a:latin typeface="Gill Sans MT" panose="020B0502020104020203" pitchFamily="34" charset="0"/>
            </a:endParaRPr>
          </a:p>
          <a:p>
            <a:pPr lvl="0"/>
            <a:endParaRPr lang="en-GB" sz="2000" dirty="0">
              <a:latin typeface="Gill Sans MT" panose="020B0502020104020203" pitchFamily="34" charset="0"/>
            </a:endParaRPr>
          </a:p>
          <a:p>
            <a:pPr lvl="0"/>
            <a:endParaRPr lang="en-GB" sz="2000" dirty="0">
              <a:latin typeface="Gill Sans MT" panose="020B0502020104020203" pitchFamily="34" charset="0"/>
            </a:endParaRPr>
          </a:p>
          <a:p>
            <a:pPr lvl="0"/>
            <a:endParaRPr lang="en-GB" sz="2000" dirty="0">
              <a:latin typeface="Gill Sans MT" panose="020B0502020104020203" pitchFamily="34" charset="0"/>
            </a:endParaRPr>
          </a:p>
          <a:p>
            <a:pPr lvl="0"/>
            <a:endParaRPr lang="en-GB" sz="2000" dirty="0">
              <a:latin typeface="Gill Sans MT" panose="020B0502020104020203" pitchFamily="34" charset="0"/>
            </a:endParaRPr>
          </a:p>
          <a:p>
            <a:pPr lvl="0"/>
            <a:endParaRPr lang="en-GB" sz="2000" dirty="0">
              <a:latin typeface="Gill Sans MT" panose="020B0502020104020203" pitchFamily="34" charset="0"/>
            </a:endParaRPr>
          </a:p>
          <a:p>
            <a:pPr lvl="0"/>
            <a:endParaRPr lang="en-GB" sz="2000" dirty="0">
              <a:latin typeface="Gill Sans MT" panose="020B0502020104020203" pitchFamily="34" charset="0"/>
            </a:endParaRPr>
          </a:p>
          <a:p>
            <a:pPr lvl="0"/>
            <a:endParaRPr lang="en-GB" sz="2000" dirty="0">
              <a:latin typeface="Gill Sans MT" panose="020B0502020104020203" pitchFamily="34" charset="0"/>
            </a:endParaRPr>
          </a:p>
          <a:p>
            <a:pPr lvl="0"/>
            <a:endParaRPr lang="en-GB" sz="2400" dirty="0"/>
          </a:p>
          <a:p>
            <a:pPr algn="just"/>
            <a:r>
              <a:rPr lang="fr-FR" sz="2400" b="1" u="sng" dirty="0">
                <a:solidFill>
                  <a:srgbClr val="425B68"/>
                </a:solidFill>
              </a:rPr>
              <a:t>Scope:</a:t>
            </a:r>
          </a:p>
          <a:p>
            <a:pPr marL="342917" indent="-342917" algn="just">
              <a:buFont typeface="Wingdings" panose="05000000000000000000" pitchFamily="2" charset="2"/>
              <a:buChar char="q"/>
            </a:pPr>
            <a:r>
              <a:rPr lang="en-US" sz="2400" b="1" dirty="0">
                <a:solidFill>
                  <a:srgbClr val="C00000"/>
                </a:solidFill>
              </a:rPr>
              <a:t>Explore evidence on the causal link between exposure to different pollutants (focusing on specific pollutants or a combination thereof) and the development or progression of neurological, neurodegenerative or neurodevelopmental diseases or disorders. </a:t>
            </a:r>
          </a:p>
          <a:p>
            <a:pPr algn="just"/>
            <a:r>
              <a:rPr lang="en-US" sz="2400" b="1" i="1" dirty="0"/>
              <a:t>ICD-11 for Mortality and Morbidity Statistics – Chapters 6 and 8 specifically on neurodevelopmental disorders and neurocognitive disorders (including accelerated cognitive decline) and chronic pain conditions </a:t>
            </a:r>
            <a:r>
              <a:rPr lang="en-GB" sz="2400" dirty="0"/>
              <a:t>(including accelerated cognitive decline and chronic pain conditions).</a:t>
            </a:r>
            <a:endParaRPr lang="fr-FR" sz="2400" dirty="0"/>
          </a:p>
        </p:txBody>
      </p:sp>
      <p:graphicFrame>
        <p:nvGraphicFramePr>
          <p:cNvPr id="5" name="Tableau 4"/>
          <p:cNvGraphicFramePr>
            <a:graphicFrameLocks noGrp="1"/>
          </p:cNvGraphicFramePr>
          <p:nvPr/>
        </p:nvGraphicFramePr>
        <p:xfrm>
          <a:off x="4103442" y="1759124"/>
          <a:ext cx="13465495" cy="4248472"/>
        </p:xfrm>
        <a:graphic>
          <a:graphicData uri="http://schemas.openxmlformats.org/drawingml/2006/table">
            <a:tbl>
              <a:tblPr firstRow="1" bandRow="1">
                <a:tableStyleId>{22838BEF-8BB2-4498-84A7-C5851F593DF1}</a:tableStyleId>
              </a:tblPr>
              <a:tblGrid>
                <a:gridCol w="5167838">
                  <a:extLst>
                    <a:ext uri="{9D8B030D-6E8A-4147-A177-3AD203B41FA5}">
                      <a16:colId xmlns:a16="http://schemas.microsoft.com/office/drawing/2014/main" val="2903661852"/>
                    </a:ext>
                  </a:extLst>
                </a:gridCol>
                <a:gridCol w="8297657">
                  <a:extLst>
                    <a:ext uri="{9D8B030D-6E8A-4147-A177-3AD203B41FA5}">
                      <a16:colId xmlns:a16="http://schemas.microsoft.com/office/drawing/2014/main" val="3029232398"/>
                    </a:ext>
                  </a:extLst>
                </a:gridCol>
              </a:tblGrid>
              <a:tr h="1020191">
                <a:tc>
                  <a:txBody>
                    <a:bodyPr/>
                    <a:lstStyle/>
                    <a:p>
                      <a:pPr algn="ctr"/>
                      <a:endParaRPr lang="fr-FR" sz="2000" b="1" dirty="0">
                        <a:latin typeface="Gill Sans MT" panose="020B0502020104020203" pitchFamily="34" charset="0"/>
                      </a:endParaRPr>
                    </a:p>
                    <a:p>
                      <a:pPr algn="ctr"/>
                      <a:r>
                        <a:rPr lang="fr-FR" sz="2000" b="1" dirty="0">
                          <a:latin typeface="Gill Sans MT" panose="020B0502020104020203" pitchFamily="34" charset="0"/>
                        </a:rPr>
                        <a:t>Global and EU </a:t>
                      </a:r>
                      <a:r>
                        <a:rPr lang="fr-FR" sz="2000" b="1" dirty="0" err="1">
                          <a:latin typeface="Gill Sans MT" panose="020B0502020104020203" pitchFamily="34" charset="0"/>
                        </a:rPr>
                        <a:t>policies</a:t>
                      </a:r>
                      <a:r>
                        <a:rPr lang="fr-FR" sz="2000" b="1" dirty="0">
                          <a:latin typeface="Gill Sans MT" panose="020B0502020104020203" pitchFamily="34" charset="0"/>
                        </a:rPr>
                        <a:t> </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0" dirty="0">
                          <a:latin typeface="Gill Sans MT" panose="020B0502020104020203" pitchFamily="34" charset="0"/>
                        </a:rPr>
                        <a:t>Preventing and reducing the health impacts of pollution are supported with up-to-date scientific evidence, tools and methodologies</a:t>
                      </a:r>
                      <a:endParaRPr lang="en-GB" sz="2000" b="0" dirty="0">
                        <a:latin typeface="Gill Sans MT" panose="020B0502020104020203" pitchFamily="34" charset="0"/>
                      </a:endParaRPr>
                    </a:p>
                  </a:txBody>
                  <a:tcPr/>
                </a:tc>
                <a:extLst>
                  <a:ext uri="{0D108BD9-81ED-4DB2-BD59-A6C34878D82A}">
                    <a16:rowId xmlns:a16="http://schemas.microsoft.com/office/drawing/2014/main" val="1769149832"/>
                  </a:ext>
                </a:extLst>
              </a:tr>
              <a:tr h="1020191">
                <a:tc>
                  <a:txBody>
                    <a:bodyPr/>
                    <a:lstStyle/>
                    <a:p>
                      <a:pPr algn="ctr"/>
                      <a:endParaRPr lang="en-GB" sz="2000" b="1" dirty="0">
                        <a:latin typeface="Gill Sans MT" panose="020B0502020104020203" pitchFamily="34" charset="0"/>
                      </a:endParaRPr>
                    </a:p>
                    <a:p>
                      <a:pPr algn="ctr"/>
                      <a:r>
                        <a:rPr lang="en-GB" sz="2000" b="1" dirty="0">
                          <a:latin typeface="Gill Sans MT" panose="020B0502020104020203" pitchFamily="34" charset="0"/>
                        </a:rPr>
                        <a:t>Citizens</a:t>
                      </a:r>
                      <a:endParaRPr lang="fr-FR" sz="2000" b="1" dirty="0">
                        <a:latin typeface="Gill Sans MT" panose="020B0502020104020203"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0" dirty="0">
                          <a:latin typeface="Gill Sans MT" panose="020B0502020104020203" pitchFamily="34" charset="0"/>
                        </a:rPr>
                        <a:t>More protected by having a better insight into exposure to pollution and its impacts on brain health and adopting health enhancing behaviours;</a:t>
                      </a:r>
                    </a:p>
                  </a:txBody>
                  <a:tcPr/>
                </a:tc>
                <a:extLst>
                  <a:ext uri="{0D108BD9-81ED-4DB2-BD59-A6C34878D82A}">
                    <a16:rowId xmlns:a16="http://schemas.microsoft.com/office/drawing/2014/main" val="3870527695"/>
                  </a:ext>
                </a:extLst>
              </a:tr>
              <a:tr h="1331916">
                <a:tc>
                  <a:txBody>
                    <a:bodyPr/>
                    <a:lstStyle/>
                    <a:p>
                      <a:pPr algn="ctr"/>
                      <a:endParaRPr lang="en-GB" sz="2000" b="1" dirty="0">
                        <a:latin typeface="Gill Sans MT" panose="020B0502020104020203" pitchFamily="34" charset="0"/>
                      </a:endParaRPr>
                    </a:p>
                    <a:p>
                      <a:pPr algn="ctr"/>
                      <a:r>
                        <a:rPr lang="en-GB" sz="2000" b="1" dirty="0">
                          <a:latin typeface="Gill Sans MT" panose="020B0502020104020203" pitchFamily="34" charset="0"/>
                        </a:rPr>
                        <a:t>Public authorities, health stakeholders, the scientific community + society</a:t>
                      </a:r>
                      <a:endParaRPr lang="fr-FR" sz="2000" b="1" dirty="0">
                        <a:latin typeface="Gill Sans MT" panose="020B0502020104020203"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0" dirty="0">
                          <a:latin typeface="Gill Sans MT" panose="020B0502020104020203" pitchFamily="34" charset="0"/>
                        </a:rPr>
                        <a:t>Have access to FAIR data on the link between pollution and brain health, particular windows of susceptibility to exposure and the impacts of pollution on the general population and vulnerable groups;</a:t>
                      </a:r>
                      <a:endParaRPr lang="fr-FR" sz="2000" b="0" dirty="0">
                        <a:latin typeface="Gill Sans MT" panose="020B0502020104020203" pitchFamily="34" charset="0"/>
                      </a:endParaRPr>
                    </a:p>
                  </a:txBody>
                  <a:tcPr/>
                </a:tc>
                <a:extLst>
                  <a:ext uri="{0D108BD9-81ED-4DB2-BD59-A6C34878D82A}">
                    <a16:rowId xmlns:a16="http://schemas.microsoft.com/office/drawing/2014/main" val="3813636351"/>
                  </a:ext>
                </a:extLst>
              </a:tr>
              <a:tr h="876174">
                <a:tc>
                  <a:txBody>
                    <a:bodyPr/>
                    <a:lstStyle/>
                    <a:p>
                      <a:pPr algn="ctr"/>
                      <a:endParaRPr lang="en-GB" sz="2000" b="1" dirty="0">
                        <a:latin typeface="Gill Sans MT" panose="020B0502020104020203" pitchFamily="34" charset="0"/>
                      </a:endParaRPr>
                    </a:p>
                    <a:p>
                      <a:pPr algn="ctr"/>
                      <a:r>
                        <a:rPr lang="en-GB" sz="2000" b="1" dirty="0">
                          <a:latin typeface="Gill Sans MT" panose="020B0502020104020203" pitchFamily="34" charset="0"/>
                        </a:rPr>
                        <a:t>Public authorities </a:t>
                      </a:r>
                      <a:endParaRPr lang="fr-FR" sz="2000" b="1" dirty="0">
                        <a:latin typeface="Gill Sans MT" panose="020B0502020104020203"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0" dirty="0">
                          <a:latin typeface="Gill Sans MT" panose="020B0502020104020203" pitchFamily="34" charset="0"/>
                        </a:rPr>
                        <a:t>Develop adequate evidence-based measures and guidelines to prevent and reduce the negative impacts of pollution in the development of brain disease. </a:t>
                      </a:r>
                    </a:p>
                  </a:txBody>
                  <a:tcPr/>
                </a:tc>
                <a:extLst>
                  <a:ext uri="{0D108BD9-81ED-4DB2-BD59-A6C34878D82A}">
                    <a16:rowId xmlns:a16="http://schemas.microsoft.com/office/drawing/2014/main" val="4120839654"/>
                  </a:ext>
                </a:extLst>
              </a:tr>
            </a:tbl>
          </a:graphicData>
        </a:graphic>
      </p:graphicFrame>
      <p:sp>
        <p:nvSpPr>
          <p:cNvPr id="7" name="Rectangle 6"/>
          <p:cNvSpPr/>
          <p:nvPr/>
        </p:nvSpPr>
        <p:spPr>
          <a:xfrm>
            <a:off x="791072" y="8542523"/>
            <a:ext cx="9056432" cy="1508105"/>
          </a:xfrm>
          <a:prstGeom prst="rect">
            <a:avLst/>
          </a:prstGeom>
        </p:spPr>
        <p:txBody>
          <a:bodyPr wrap="square">
            <a:spAutoFit/>
          </a:bodyPr>
          <a:lstStyle/>
          <a:p>
            <a:r>
              <a:rPr lang="en-US" sz="2400" b="1" dirty="0"/>
              <a:t>Proposals can consider occupational, living and/or social environments and include one or more vulnerable, sensitive or exposed population groups. </a:t>
            </a:r>
          </a:p>
          <a:p>
            <a:endParaRPr lang="en-US" sz="2000" b="1" dirty="0">
              <a:latin typeface="Gill Sans MT" panose="020B0502020104020203" pitchFamily="34" charset="0"/>
            </a:endParaRPr>
          </a:p>
        </p:txBody>
      </p:sp>
      <p:sp>
        <p:nvSpPr>
          <p:cNvPr id="8" name="Rectangle 7"/>
          <p:cNvSpPr/>
          <p:nvPr/>
        </p:nvSpPr>
        <p:spPr>
          <a:xfrm>
            <a:off x="10527713" y="7981434"/>
            <a:ext cx="7473272" cy="1938992"/>
          </a:xfrm>
          <a:prstGeom prst="rect">
            <a:avLst/>
          </a:prstGeom>
        </p:spPr>
        <p:txBody>
          <a:bodyPr wrap="square">
            <a:spAutoFit/>
          </a:bodyPr>
          <a:lstStyle/>
          <a:p>
            <a:r>
              <a:rPr lang="en-GB" sz="2400" dirty="0"/>
              <a:t>Focus either on neurological, neurodegenerative or neurodevelopmental diseases or disorders</a:t>
            </a:r>
            <a:r>
              <a:rPr lang="en-US" sz="2400" b="1" dirty="0"/>
              <a:t>/ </a:t>
            </a:r>
            <a:r>
              <a:rPr lang="en-US" sz="2400" b="1" dirty="0">
                <a:solidFill>
                  <a:srgbClr val="C00000"/>
                </a:solidFill>
              </a:rPr>
              <a:t>each of the three focus areas, proposals can address one or several diseases or disorders as relevant for the research action proposed.</a:t>
            </a:r>
            <a:endParaRPr lang="fr-FR" sz="2400" dirty="0"/>
          </a:p>
        </p:txBody>
      </p:sp>
      <p:sp>
        <p:nvSpPr>
          <p:cNvPr id="9" name="Rectangle 8"/>
          <p:cNvSpPr/>
          <p:nvPr/>
        </p:nvSpPr>
        <p:spPr bwMode="auto">
          <a:xfrm>
            <a:off x="2" y="139181"/>
            <a:ext cx="18288000" cy="1077218"/>
          </a:xfrm>
          <a:prstGeom prst="rect">
            <a:avLst/>
          </a:prstGeom>
        </p:spPr>
        <p:txBody>
          <a:bodyPr wrap="square">
            <a:spAutoFit/>
          </a:bodyPr>
          <a:lstStyle/>
          <a:p>
            <a:pPr algn="ctr"/>
            <a:r>
              <a:rPr lang="en-US" sz="3200" b="1" dirty="0">
                <a:solidFill>
                  <a:schemeClr val="bg1"/>
                </a:solidFill>
                <a:latin typeface="Gill Sans MT" panose="020B0502020104020203" pitchFamily="34" charset="0"/>
              </a:rPr>
              <a:t>HORIZON-HLTH-2025-03-ENVHLTH-01-two-stage: The impact of pollution on the development and progression of brain diseases and disorders</a:t>
            </a:r>
          </a:p>
        </p:txBody>
      </p:sp>
    </p:spTree>
    <p:extLst>
      <p:ext uri="{BB962C8B-B14F-4D97-AF65-F5344CB8AC3E}">
        <p14:creationId xmlns:p14="http://schemas.microsoft.com/office/powerpoint/2010/main" val="56892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10551892" name=" 710551891"/>
          <p:cNvSpPr/>
          <p:nvPr/>
        </p:nvSpPr>
        <p:spPr bwMode="auto">
          <a:xfrm>
            <a:off x="9016560" y="5006342"/>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3" name="ZoneTexte 2"/>
          <p:cNvSpPr txBox="1"/>
          <p:nvPr/>
        </p:nvSpPr>
        <p:spPr>
          <a:xfrm>
            <a:off x="791072" y="1831133"/>
            <a:ext cx="17209913" cy="923330"/>
          </a:xfrm>
          <a:prstGeom prst="rect">
            <a:avLst/>
          </a:prstGeom>
          <a:noFill/>
        </p:spPr>
        <p:txBody>
          <a:bodyPr wrap="square" rtlCol="0">
            <a:spAutoFit/>
          </a:bodyPr>
          <a:lstStyle/>
          <a:p>
            <a:pPr lvl="0"/>
            <a:endParaRPr lang="fr-FR" dirty="0"/>
          </a:p>
          <a:p>
            <a:pPr lvl="0"/>
            <a:endParaRPr lang="fr-FR" dirty="0"/>
          </a:p>
          <a:p>
            <a:endParaRPr lang="fr-FR" dirty="0"/>
          </a:p>
        </p:txBody>
      </p:sp>
      <p:sp>
        <p:nvSpPr>
          <p:cNvPr id="2" name="ZoneTexte 1"/>
          <p:cNvSpPr txBox="1"/>
          <p:nvPr/>
        </p:nvSpPr>
        <p:spPr>
          <a:xfrm>
            <a:off x="402144" y="919324"/>
            <a:ext cx="17228832" cy="11018401"/>
          </a:xfrm>
          <a:prstGeom prst="rect">
            <a:avLst/>
          </a:prstGeom>
          <a:noFill/>
        </p:spPr>
        <p:txBody>
          <a:bodyPr wrap="square" rtlCol="0">
            <a:spAutoFit/>
          </a:bodyPr>
          <a:lstStyle/>
          <a:p>
            <a:pPr>
              <a:lnSpc>
                <a:spcPts val="3000"/>
              </a:lnSpc>
            </a:pPr>
            <a:endParaRPr lang="fr-FR" sz="2201" b="1" u="sng" dirty="0">
              <a:solidFill>
                <a:srgbClr val="425B68"/>
              </a:solidFill>
              <a:latin typeface="Gill Sans MT" panose="020B0502020104020203" pitchFamily="34" charset="0"/>
            </a:endParaRPr>
          </a:p>
          <a:p>
            <a:pPr>
              <a:lnSpc>
                <a:spcPts val="3000"/>
              </a:lnSpc>
            </a:pPr>
            <a:r>
              <a:rPr lang="en-GB" sz="2400" b="1" u="sng" dirty="0">
                <a:solidFill>
                  <a:srgbClr val="425B68"/>
                </a:solidFill>
                <a:latin typeface="Gill Sans MT" panose="020B0502020104020203" pitchFamily="34" charset="0"/>
              </a:rPr>
              <a:t>Several of the following activities:</a:t>
            </a:r>
            <a:endParaRPr lang="fr-FR" sz="2400" dirty="0"/>
          </a:p>
          <a:p>
            <a:pPr marL="342917" indent="-342917" algn="just">
              <a:lnSpc>
                <a:spcPts val="3000"/>
              </a:lnSpc>
              <a:buFont typeface="Arial" panose="020B0604020202020204" pitchFamily="34" charset="0"/>
              <a:buChar char="•"/>
            </a:pPr>
            <a:r>
              <a:rPr lang="en-GB" sz="2200" b="1" dirty="0"/>
              <a:t>Gain better insights on the pathogenesis and the molecular, </a:t>
            </a:r>
            <a:r>
              <a:rPr lang="en-GB" sz="2200" dirty="0"/>
              <a:t>genetic and epigenetic</a:t>
            </a:r>
            <a:r>
              <a:rPr lang="en-GB" sz="2200" b="1" dirty="0"/>
              <a:t> pathways and biological mechanisms involved in the onset and progression of disease</a:t>
            </a:r>
            <a:r>
              <a:rPr lang="en-GB" sz="2200" dirty="0"/>
              <a:t>, </a:t>
            </a:r>
            <a:r>
              <a:rPr lang="en-GB" sz="2200" i="1" dirty="0"/>
              <a:t>considering emerging pollutants, specific windows of susceptibility and adopting, when relevant, a life-course approach. Synergistic neurotoxic effects and realistic doses and duration of exposure should also be considered;</a:t>
            </a:r>
          </a:p>
          <a:p>
            <a:pPr lvl="0" algn="just"/>
            <a:endParaRPr lang="fr-FR" sz="2200" i="1" dirty="0"/>
          </a:p>
          <a:p>
            <a:pPr marL="342917" indent="-342917" algn="just">
              <a:lnSpc>
                <a:spcPts val="3000"/>
              </a:lnSpc>
              <a:buFont typeface="Arial" panose="020B0604020202020204" pitchFamily="34" charset="0"/>
              <a:buChar char="•"/>
            </a:pPr>
            <a:r>
              <a:rPr lang="en-GB" sz="2200" dirty="0"/>
              <a:t>Generate </a:t>
            </a:r>
            <a:r>
              <a:rPr lang="en-GB" sz="2200" b="1" dirty="0"/>
              <a:t>evidence on the impacts of pollution in comorbidities associated to neurodegenerative, </a:t>
            </a:r>
            <a:r>
              <a:rPr lang="en-GB" sz="2200" dirty="0"/>
              <a:t>neurological or neurodevelopmental diseases and disorders;</a:t>
            </a:r>
          </a:p>
          <a:p>
            <a:pPr lvl="0" algn="just"/>
            <a:endParaRPr lang="fr-FR" sz="2200" dirty="0"/>
          </a:p>
          <a:p>
            <a:pPr marL="342917" indent="-342917" algn="just">
              <a:lnSpc>
                <a:spcPts val="3000"/>
              </a:lnSpc>
              <a:buFont typeface="Arial" panose="020B0604020202020204" pitchFamily="34" charset="0"/>
              <a:buChar char="•"/>
            </a:pPr>
            <a:r>
              <a:rPr lang="en-GB" sz="2200" b="1" dirty="0"/>
              <a:t>Develop and/or validate better in-vivo, in-</a:t>
            </a:r>
            <a:r>
              <a:rPr lang="en-GB" sz="2200" b="1" dirty="0" err="1"/>
              <a:t>silico</a:t>
            </a:r>
            <a:r>
              <a:rPr lang="en-GB" sz="2200" b="1" dirty="0"/>
              <a:t> and in-vitro models, </a:t>
            </a:r>
            <a:r>
              <a:rPr lang="en-GB" sz="2200" dirty="0"/>
              <a:t>instruments and/or methods </a:t>
            </a:r>
            <a:r>
              <a:rPr lang="en-GB" sz="2200" b="1" dirty="0"/>
              <a:t>and take advantage (as applicable) of structural, functional and molecular imaging methods (ex. MRI nuclear imaging)</a:t>
            </a:r>
            <a:r>
              <a:rPr lang="en-GB" sz="2200" dirty="0"/>
              <a:t>, -multi-</a:t>
            </a:r>
            <a:r>
              <a:rPr lang="en-GB" sz="2200" i="1" dirty="0"/>
              <a:t>omics and bioinformatics</a:t>
            </a:r>
            <a:r>
              <a:rPr lang="en-GB" sz="2200" dirty="0"/>
              <a:t> </a:t>
            </a:r>
            <a:r>
              <a:rPr lang="en-GB" sz="2200" b="1" dirty="0"/>
              <a:t>to study disease causation and evolution</a:t>
            </a:r>
            <a:r>
              <a:rPr lang="en-GB" sz="2200" dirty="0"/>
              <a:t>, </a:t>
            </a:r>
            <a:r>
              <a:rPr lang="en-GB" sz="2200" i="1" dirty="0"/>
              <a:t>considering </a:t>
            </a:r>
            <a:r>
              <a:rPr lang="en-GB" sz="2200" b="1" i="1" u="sng" dirty="0"/>
              <a:t>among others </a:t>
            </a:r>
            <a:r>
              <a:rPr lang="en-GB" sz="2200" i="1" dirty="0"/>
              <a:t>epigenetic factors and providing better biomarkers for early detection and disease progression;</a:t>
            </a:r>
          </a:p>
          <a:p>
            <a:pPr lvl="0" algn="just"/>
            <a:endParaRPr lang="fr-FR" sz="2200" i="1" dirty="0"/>
          </a:p>
          <a:p>
            <a:pPr marL="342917" indent="-342917" algn="just">
              <a:lnSpc>
                <a:spcPts val="3000"/>
              </a:lnSpc>
              <a:buFont typeface="Arial" panose="020B0604020202020204" pitchFamily="34" charset="0"/>
              <a:buChar char="•"/>
            </a:pPr>
            <a:r>
              <a:rPr lang="en-GB" sz="2200" dirty="0"/>
              <a:t>Apply the </a:t>
            </a:r>
            <a:r>
              <a:rPr lang="en-GB" sz="2200" dirty="0" err="1"/>
              <a:t>exposome</a:t>
            </a:r>
            <a:r>
              <a:rPr lang="en-GB" sz="2200" dirty="0"/>
              <a:t> framework to </a:t>
            </a:r>
            <a:r>
              <a:rPr lang="en-GB" sz="2200" b="1" dirty="0"/>
              <a:t>advance the understanding of the role of environment on </a:t>
            </a:r>
            <a:r>
              <a:rPr lang="en-GB" sz="2200" b="1" dirty="0" err="1"/>
              <a:t>neurogenerative</a:t>
            </a:r>
            <a:r>
              <a:rPr lang="en-GB" sz="2200" b="1" dirty="0"/>
              <a:t> diseases research</a:t>
            </a:r>
            <a:r>
              <a:rPr lang="en-GB" sz="2200" dirty="0"/>
              <a:t>; elucidating the </a:t>
            </a:r>
            <a:r>
              <a:rPr lang="en-GB" sz="2200" dirty="0" err="1"/>
              <a:t>neuroexposome</a:t>
            </a:r>
            <a:r>
              <a:rPr lang="en-GB" sz="2200" dirty="0"/>
              <a:t> and emphasizing the brain’s distinctive responses to environmental exposures;</a:t>
            </a:r>
          </a:p>
          <a:p>
            <a:pPr lvl="0" algn="just"/>
            <a:endParaRPr lang="fr-FR" sz="2200" dirty="0"/>
          </a:p>
          <a:p>
            <a:pPr marL="342917" indent="-342917" algn="just">
              <a:lnSpc>
                <a:spcPts val="3000"/>
              </a:lnSpc>
              <a:buFont typeface="Arial" panose="020B0604020202020204" pitchFamily="34" charset="0"/>
              <a:buChar char="•"/>
            </a:pPr>
            <a:r>
              <a:rPr lang="en-GB" sz="2200" dirty="0"/>
              <a:t>Contribute to the </a:t>
            </a:r>
            <a:r>
              <a:rPr lang="en-GB" sz="2200" b="1" dirty="0"/>
              <a:t>development of health indicators </a:t>
            </a:r>
            <a:r>
              <a:rPr lang="en-GB" sz="2200" dirty="0"/>
              <a:t>to </a:t>
            </a:r>
            <a:r>
              <a:rPr lang="en-GB" sz="2200" b="1" dirty="0"/>
              <a:t>inform mitigation and prevention measures </a:t>
            </a:r>
            <a:r>
              <a:rPr lang="en-GB" sz="2200" dirty="0"/>
              <a:t>(incorporating, when relevant, an intersectional approach that considers diverse individual characteristics such as gender, age, disability and socioeconomic and lifestyle factors);</a:t>
            </a:r>
            <a:endParaRPr lang="fr-FR" sz="2200" dirty="0"/>
          </a:p>
          <a:p>
            <a:pPr marL="342917" indent="-342917" algn="just">
              <a:lnSpc>
                <a:spcPts val="3000"/>
              </a:lnSpc>
              <a:buFont typeface="Arial" panose="020B0604020202020204" pitchFamily="34" charset="0"/>
              <a:buChar char="•"/>
            </a:pPr>
            <a:r>
              <a:rPr lang="en-GB" sz="2200" b="1" dirty="0"/>
              <a:t>Strengthen the understanding of the causative link between exposure and incidence of disease </a:t>
            </a:r>
            <a:r>
              <a:rPr lang="en-GB" sz="2200" dirty="0"/>
              <a:t>by taking advantage of </a:t>
            </a:r>
            <a:r>
              <a:rPr lang="en-GB" sz="2200" u="sng" dirty="0"/>
              <a:t>well-designed longitudinal studies </a:t>
            </a:r>
            <a:r>
              <a:rPr lang="en-GB" sz="2200" i="1" dirty="0"/>
              <a:t>(considering exposure duration and differences in exposure composition, geographical location and sources), rigorously controlled epidemiologic studies and clinical, real-world and cohort data (building on existing national and international cohorts when available);</a:t>
            </a:r>
            <a:endParaRPr lang="fr-FR" sz="2200" i="1" dirty="0"/>
          </a:p>
          <a:p>
            <a:pPr marL="342917" indent="-342917" algn="just">
              <a:lnSpc>
                <a:spcPts val="3000"/>
              </a:lnSpc>
              <a:buFont typeface="Arial" panose="020B0604020202020204" pitchFamily="34" charset="0"/>
              <a:buChar char="•"/>
            </a:pPr>
            <a:r>
              <a:rPr lang="en-GB" sz="2200" b="1" dirty="0"/>
              <a:t>Generate evidence on the potential association between the accumulated long-term exposure of workers and consumers to pollutants </a:t>
            </a:r>
            <a:r>
              <a:rPr lang="en-GB" sz="2200" dirty="0"/>
              <a:t>(including low-level exposure) </a:t>
            </a:r>
            <a:r>
              <a:rPr lang="en-GB" sz="2200" b="1" dirty="0"/>
              <a:t>and neurological and neurodegenerative diseases</a:t>
            </a:r>
            <a:r>
              <a:rPr lang="en-GB" sz="2200" dirty="0"/>
              <a:t>. The development of neurodevelopmental disorders in children following parental exposure could also be evaluated. </a:t>
            </a:r>
            <a:endParaRPr lang="fr-FR" sz="2200" dirty="0"/>
          </a:p>
          <a:p>
            <a:pPr>
              <a:lnSpc>
                <a:spcPts val="3000"/>
              </a:lnSpc>
            </a:pPr>
            <a:endParaRPr lang="fr-FR" sz="2201" dirty="0">
              <a:latin typeface="Gill Sans MT" panose="020B0502020104020203" pitchFamily="34" charset="0"/>
            </a:endParaRPr>
          </a:p>
          <a:p>
            <a:pPr>
              <a:lnSpc>
                <a:spcPts val="3000"/>
              </a:lnSpc>
            </a:pPr>
            <a:endParaRPr lang="fr-FR" sz="2201" dirty="0">
              <a:latin typeface="Gill Sans MT" panose="020B0502020104020203" pitchFamily="34" charset="0"/>
            </a:endParaRPr>
          </a:p>
          <a:p>
            <a:pPr>
              <a:lnSpc>
                <a:spcPts val="3000"/>
              </a:lnSpc>
            </a:pPr>
            <a:endParaRPr lang="fr-FR" sz="2201" dirty="0">
              <a:latin typeface="Gill Sans MT" panose="020B0502020104020203" pitchFamily="34" charset="0"/>
            </a:endParaRPr>
          </a:p>
          <a:p>
            <a:pPr>
              <a:lnSpc>
                <a:spcPts val="3000"/>
              </a:lnSpc>
            </a:pPr>
            <a:endParaRPr lang="fr-FR" sz="2201" dirty="0">
              <a:latin typeface="Gill Sans MT" panose="020B0502020104020203" pitchFamily="34" charset="0"/>
            </a:endParaRPr>
          </a:p>
        </p:txBody>
      </p:sp>
      <p:sp>
        <p:nvSpPr>
          <p:cNvPr id="6" name="Rectangle 5"/>
          <p:cNvSpPr/>
          <p:nvPr/>
        </p:nvSpPr>
        <p:spPr bwMode="auto">
          <a:xfrm>
            <a:off x="2" y="139181"/>
            <a:ext cx="18288000" cy="1077218"/>
          </a:xfrm>
          <a:prstGeom prst="rect">
            <a:avLst/>
          </a:prstGeom>
        </p:spPr>
        <p:txBody>
          <a:bodyPr wrap="square">
            <a:spAutoFit/>
          </a:bodyPr>
          <a:lstStyle/>
          <a:p>
            <a:pPr algn="ctr"/>
            <a:r>
              <a:rPr lang="en-US" sz="3200" b="1" dirty="0">
                <a:solidFill>
                  <a:schemeClr val="bg1"/>
                </a:solidFill>
                <a:latin typeface="Gill Sans MT" panose="020B0502020104020203" pitchFamily="34" charset="0"/>
              </a:rPr>
              <a:t>HORIZON-HLTH-2025-03-ENVHLTH-01-two-stage: The impact of pollution on the development and progression of brain diseases and disorders</a:t>
            </a:r>
          </a:p>
        </p:txBody>
      </p:sp>
    </p:spTree>
    <p:extLst>
      <p:ext uri="{BB962C8B-B14F-4D97-AF65-F5344CB8AC3E}">
        <p14:creationId xmlns:p14="http://schemas.microsoft.com/office/powerpoint/2010/main" val="424590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10551892" name=" 710551891"/>
          <p:cNvSpPr/>
          <p:nvPr/>
        </p:nvSpPr>
        <p:spPr bwMode="auto">
          <a:xfrm>
            <a:off x="9016560" y="5006340"/>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3" name="ZoneTexte 2"/>
          <p:cNvSpPr txBox="1"/>
          <p:nvPr/>
        </p:nvSpPr>
        <p:spPr>
          <a:xfrm>
            <a:off x="791072" y="1831132"/>
            <a:ext cx="17209912" cy="923330"/>
          </a:xfrm>
          <a:prstGeom prst="rect">
            <a:avLst/>
          </a:prstGeom>
          <a:noFill/>
        </p:spPr>
        <p:txBody>
          <a:bodyPr wrap="square" rtlCol="0">
            <a:spAutoFit/>
          </a:bodyPr>
          <a:lstStyle/>
          <a:p>
            <a:pPr lvl="0"/>
            <a:endParaRPr lang="fr-FR" dirty="0"/>
          </a:p>
          <a:p>
            <a:pPr lvl="0"/>
            <a:endParaRPr lang="fr-FR" dirty="0"/>
          </a:p>
          <a:p>
            <a:endParaRPr lang="fr-FR" dirty="0"/>
          </a:p>
        </p:txBody>
      </p:sp>
      <p:sp>
        <p:nvSpPr>
          <p:cNvPr id="4" name="Rectangle 3"/>
          <p:cNvSpPr/>
          <p:nvPr/>
        </p:nvSpPr>
        <p:spPr>
          <a:xfrm>
            <a:off x="121853" y="139180"/>
            <a:ext cx="18023147" cy="1200329"/>
          </a:xfrm>
          <a:prstGeom prst="rect">
            <a:avLst/>
          </a:prstGeom>
        </p:spPr>
        <p:txBody>
          <a:bodyPr wrap="square">
            <a:spAutoFit/>
          </a:bodyPr>
          <a:lstStyle/>
          <a:p>
            <a:pPr algn="ctr"/>
            <a:r>
              <a:rPr lang="en-US" sz="3600" b="1" dirty="0">
                <a:solidFill>
                  <a:schemeClr val="bg1"/>
                </a:solidFill>
                <a:latin typeface="Gill Sans MT" panose="020B0502020104020203" pitchFamily="34" charset="0"/>
              </a:rPr>
              <a:t>HORIZON-HLTH-2025-03-DISEASE-02-two-stage: Advancing innovative interventions for mental, </a:t>
            </a:r>
            <a:r>
              <a:rPr lang="en-US" sz="3600" b="1" dirty="0" err="1">
                <a:solidFill>
                  <a:schemeClr val="bg1"/>
                </a:solidFill>
                <a:latin typeface="Gill Sans MT" panose="020B0502020104020203" pitchFamily="34" charset="0"/>
              </a:rPr>
              <a:t>behavioural</a:t>
            </a:r>
            <a:r>
              <a:rPr lang="en-US" sz="3600" b="1" dirty="0">
                <a:solidFill>
                  <a:schemeClr val="bg1"/>
                </a:solidFill>
                <a:latin typeface="Gill Sans MT" panose="020B0502020104020203" pitchFamily="34" charset="0"/>
              </a:rPr>
              <a:t> and neurodevelopmental disorders</a:t>
            </a:r>
            <a:endParaRPr lang="fr-FR" sz="3600" b="1" dirty="0">
              <a:solidFill>
                <a:schemeClr val="bg1"/>
              </a:solidFill>
              <a:latin typeface="Gill Sans MT" panose="020B0502020104020203" pitchFamily="34" charset="0"/>
            </a:endParaRPr>
          </a:p>
        </p:txBody>
      </p:sp>
      <p:sp>
        <p:nvSpPr>
          <p:cNvPr id="2" name="ZoneTexte 1"/>
          <p:cNvSpPr txBox="1"/>
          <p:nvPr/>
        </p:nvSpPr>
        <p:spPr>
          <a:xfrm>
            <a:off x="455878" y="3328059"/>
            <a:ext cx="17121364" cy="4678204"/>
          </a:xfrm>
          <a:prstGeom prst="rect">
            <a:avLst/>
          </a:prstGeom>
          <a:noFill/>
        </p:spPr>
        <p:txBody>
          <a:bodyPr wrap="square" rtlCol="0">
            <a:spAutoFit/>
          </a:bodyPr>
          <a:lstStyle/>
          <a:p>
            <a:endParaRPr lang="fr-FR" sz="2800" dirty="0"/>
          </a:p>
          <a:p>
            <a:pPr marL="285750" indent="-285750" algn="just">
              <a:buFont typeface="Arial" panose="020B0604020202020204" pitchFamily="34" charset="0"/>
              <a:buChar char="•"/>
            </a:pPr>
            <a:r>
              <a:rPr lang="fr-FR" sz="2200" dirty="0"/>
              <a:t>Mental, </a:t>
            </a:r>
            <a:r>
              <a:rPr lang="fr-FR" sz="2200" dirty="0" err="1"/>
              <a:t>behavioural</a:t>
            </a:r>
            <a:r>
              <a:rPr lang="fr-FR" sz="2200" dirty="0"/>
              <a:t> and </a:t>
            </a:r>
            <a:r>
              <a:rPr lang="fr-FR" sz="2200" dirty="0" err="1"/>
              <a:t>neurodevelopmental</a:t>
            </a:r>
            <a:r>
              <a:rPr lang="fr-FR" sz="2200" dirty="0"/>
              <a:t> </a:t>
            </a:r>
            <a:r>
              <a:rPr lang="fr-FR" sz="2200" dirty="0" err="1"/>
              <a:t>disorders</a:t>
            </a:r>
            <a:r>
              <a:rPr lang="fr-FR" sz="2200" dirty="0"/>
              <a:t>, </a:t>
            </a:r>
            <a:r>
              <a:rPr lang="fr-FR" sz="2200" dirty="0" err="1"/>
              <a:t>that</a:t>
            </a:r>
            <a:r>
              <a:rPr lang="fr-FR" sz="2200" dirty="0"/>
              <a:t> </a:t>
            </a:r>
            <a:r>
              <a:rPr lang="fr-FR" sz="2200" dirty="0" err="1"/>
              <a:t>include</a:t>
            </a:r>
            <a:r>
              <a:rPr lang="fr-FR" sz="2200" dirty="0"/>
              <a:t> for ex </a:t>
            </a:r>
            <a:r>
              <a:rPr lang="fr-FR" sz="2200" b="1" dirty="0" err="1"/>
              <a:t>severe</a:t>
            </a:r>
            <a:r>
              <a:rPr lang="fr-FR" sz="2200" b="1" dirty="0"/>
              <a:t> </a:t>
            </a:r>
            <a:r>
              <a:rPr lang="fr-FR" sz="2200" b="1" dirty="0" err="1"/>
              <a:t>depression</a:t>
            </a:r>
            <a:r>
              <a:rPr lang="fr-FR" sz="2200" b="1" dirty="0"/>
              <a:t>, </a:t>
            </a:r>
            <a:r>
              <a:rPr lang="fr-FR" sz="2200" b="1" dirty="0" err="1"/>
              <a:t>anxiety</a:t>
            </a:r>
            <a:r>
              <a:rPr lang="fr-FR" sz="2200" b="1" dirty="0"/>
              <a:t>, </a:t>
            </a:r>
            <a:r>
              <a:rPr lang="fr-FR" sz="2200" b="1" dirty="0" err="1"/>
              <a:t>schizophrenia</a:t>
            </a:r>
            <a:r>
              <a:rPr lang="fr-FR" sz="2200" b="1" dirty="0"/>
              <a:t>, </a:t>
            </a:r>
            <a:r>
              <a:rPr lang="fr-FR" sz="2200" b="1" dirty="0" err="1"/>
              <a:t>psychosis</a:t>
            </a:r>
            <a:r>
              <a:rPr lang="fr-FR" sz="2200" b="1" dirty="0"/>
              <a:t>, </a:t>
            </a:r>
            <a:r>
              <a:rPr lang="fr-FR" sz="2200" b="1" dirty="0" err="1"/>
              <a:t>post-traumatic</a:t>
            </a:r>
            <a:r>
              <a:rPr lang="fr-FR" sz="2200" b="1" dirty="0"/>
              <a:t> stress </a:t>
            </a:r>
            <a:r>
              <a:rPr lang="fr-FR" sz="2200" b="1" dirty="0" err="1"/>
              <a:t>disorder</a:t>
            </a:r>
            <a:r>
              <a:rPr lang="fr-FR" sz="2200" b="1" dirty="0"/>
              <a:t> (PTSD), addictive </a:t>
            </a:r>
            <a:r>
              <a:rPr lang="fr-FR" sz="2200" b="1" dirty="0" err="1"/>
              <a:t>behaviours</a:t>
            </a:r>
            <a:r>
              <a:rPr lang="fr-FR" sz="2200" b="1" dirty="0"/>
              <a:t> (</a:t>
            </a:r>
            <a:r>
              <a:rPr lang="fr-FR" sz="2200" b="1" dirty="0" err="1"/>
              <a:t>drugs</a:t>
            </a:r>
            <a:r>
              <a:rPr lang="fr-FR" sz="2200" b="1" dirty="0"/>
              <a:t> , </a:t>
            </a:r>
            <a:r>
              <a:rPr lang="fr-FR" sz="2200" b="1" dirty="0" err="1"/>
              <a:t>alcohol</a:t>
            </a:r>
            <a:r>
              <a:rPr lang="fr-FR" sz="2200" b="1" dirty="0"/>
              <a:t>, gaming and </a:t>
            </a:r>
            <a:r>
              <a:rPr lang="fr-FR" sz="2200" b="1" dirty="0" err="1"/>
              <a:t>others</a:t>
            </a:r>
            <a:r>
              <a:rPr lang="fr-FR" sz="2200" b="1" dirty="0"/>
              <a:t>), obsessive-compulsive </a:t>
            </a:r>
            <a:r>
              <a:rPr lang="fr-FR" sz="2200" b="1" dirty="0" err="1"/>
              <a:t>disorder</a:t>
            </a:r>
            <a:r>
              <a:rPr lang="fr-FR" sz="2200" b="1" dirty="0"/>
              <a:t>, </a:t>
            </a:r>
            <a:r>
              <a:rPr lang="fr-FR" sz="2200" b="1" dirty="0" err="1"/>
              <a:t>eating</a:t>
            </a:r>
            <a:r>
              <a:rPr lang="fr-FR" sz="2200" b="1" dirty="0"/>
              <a:t> </a:t>
            </a:r>
            <a:r>
              <a:rPr lang="fr-FR" sz="2200" b="1" dirty="0" err="1"/>
              <a:t>disorders</a:t>
            </a:r>
            <a:r>
              <a:rPr lang="fr-FR" sz="2200" b="1" dirty="0"/>
              <a:t> and </a:t>
            </a:r>
            <a:r>
              <a:rPr lang="fr-FR" sz="2200" b="1" dirty="0" err="1"/>
              <a:t>autism</a:t>
            </a:r>
            <a:r>
              <a:rPr lang="fr-FR" sz="2200" b="1" dirty="0"/>
              <a:t> </a:t>
            </a:r>
            <a:r>
              <a:rPr lang="fr-FR" sz="2200" b="1" dirty="0" err="1"/>
              <a:t>spectrum</a:t>
            </a:r>
            <a:r>
              <a:rPr lang="fr-FR" sz="2200" b="1" dirty="0"/>
              <a:t> </a:t>
            </a:r>
            <a:r>
              <a:rPr lang="fr-FR" sz="2200" b="1" dirty="0" err="1"/>
              <a:t>disorder</a:t>
            </a:r>
            <a:r>
              <a:rPr lang="fr-FR" sz="2200" dirty="0"/>
              <a:t> are a high </a:t>
            </a:r>
            <a:r>
              <a:rPr lang="fr-FR" sz="2200" dirty="0" err="1"/>
              <a:t>burden</a:t>
            </a:r>
            <a:r>
              <a:rPr lang="fr-FR" sz="2200" dirty="0"/>
              <a:t> for patients, </a:t>
            </a:r>
            <a:r>
              <a:rPr lang="fr-FR" sz="2200" dirty="0" err="1"/>
              <a:t>health</a:t>
            </a:r>
            <a:r>
              <a:rPr lang="fr-FR" sz="2200" dirty="0"/>
              <a:t> </a:t>
            </a:r>
            <a:r>
              <a:rPr lang="fr-FR" sz="2200" dirty="0" err="1"/>
              <a:t>systems</a:t>
            </a:r>
            <a:r>
              <a:rPr lang="fr-FR" sz="2200" dirty="0"/>
              <a:t> and society, and </a:t>
            </a:r>
            <a:r>
              <a:rPr lang="fr-FR" sz="2200" dirty="0" err="1"/>
              <a:t>remain</a:t>
            </a:r>
            <a:r>
              <a:rPr lang="fr-FR" sz="2200" dirty="0"/>
              <a:t> </a:t>
            </a:r>
            <a:r>
              <a:rPr lang="fr-FR" sz="2200" dirty="0" err="1"/>
              <a:t>unmet</a:t>
            </a:r>
            <a:r>
              <a:rPr lang="fr-FR" sz="2200" dirty="0"/>
              <a:t> </a:t>
            </a:r>
            <a:r>
              <a:rPr lang="fr-FR" sz="2200" dirty="0" err="1"/>
              <a:t>medical</a:t>
            </a:r>
            <a:r>
              <a:rPr lang="fr-FR" sz="2200" dirty="0"/>
              <a:t> </a:t>
            </a:r>
            <a:r>
              <a:rPr lang="fr-FR" sz="2200" dirty="0" err="1"/>
              <a:t>needs</a:t>
            </a:r>
            <a:r>
              <a:rPr lang="fr-FR" sz="2200" dirty="0"/>
              <a:t>. </a:t>
            </a:r>
          </a:p>
          <a:p>
            <a:pPr algn="just"/>
            <a:r>
              <a:rPr lang="fr-FR" sz="2200" dirty="0" err="1"/>
              <a:t>Disorders</a:t>
            </a:r>
            <a:r>
              <a:rPr lang="fr-FR" sz="2200" dirty="0">
                <a:sym typeface="Wingdings" panose="05000000000000000000" pitchFamily="2" charset="2"/>
              </a:rPr>
              <a:t> </a:t>
            </a:r>
            <a:r>
              <a:rPr lang="en-US" sz="2200" dirty="0"/>
              <a:t>ICD-11 - World Health Organization (WHO)</a:t>
            </a:r>
            <a:r>
              <a:rPr lang="fr-FR" sz="2200" dirty="0">
                <a:sym typeface="Wingdings" panose="05000000000000000000" pitchFamily="2" charset="2"/>
              </a:rPr>
              <a:t> </a:t>
            </a:r>
            <a:r>
              <a:rPr lang="en-US" sz="2200" dirty="0"/>
              <a:t>Chapter 6: ‘Mental, </a:t>
            </a:r>
            <a:r>
              <a:rPr lang="en-US" sz="2200" dirty="0" err="1"/>
              <a:t>behavioural</a:t>
            </a:r>
            <a:r>
              <a:rPr lang="en-US" sz="2200" dirty="0"/>
              <a:t> or neurodevelopmental disorders’.</a:t>
            </a:r>
          </a:p>
          <a:p>
            <a:pPr algn="just"/>
            <a:r>
              <a:rPr lang="fr-FR" sz="2200" dirty="0"/>
              <a:t>Rare </a:t>
            </a:r>
            <a:r>
              <a:rPr lang="fr-FR" sz="2200" dirty="0" err="1"/>
              <a:t>diseases</a:t>
            </a:r>
            <a:r>
              <a:rPr lang="fr-FR" sz="2200" dirty="0"/>
              <a:t> are </a:t>
            </a:r>
            <a:r>
              <a:rPr lang="fr-FR" sz="2200" dirty="0" err="1"/>
              <a:t>excluded</a:t>
            </a:r>
            <a:endParaRPr lang="fr-FR" sz="2200" dirty="0"/>
          </a:p>
          <a:p>
            <a:pPr algn="just"/>
            <a:endParaRPr lang="fr-FR" sz="2200" dirty="0"/>
          </a:p>
          <a:p>
            <a:pPr algn="just"/>
            <a:r>
              <a:rPr lang="fr-FR" sz="2200" b="1" u="sng" dirty="0">
                <a:solidFill>
                  <a:srgbClr val="425B68"/>
                </a:solidFill>
              </a:rPr>
              <a:t>Scope: </a:t>
            </a:r>
          </a:p>
          <a:p>
            <a:pPr marL="342900" indent="-342900" algn="just">
              <a:buFont typeface="Wingdings" panose="05000000000000000000" pitchFamily="2" charset="2"/>
              <a:buChar char="q"/>
            </a:pPr>
            <a:r>
              <a:rPr lang="en-US" sz="2200" b="1" dirty="0">
                <a:solidFill>
                  <a:srgbClr val="C00000"/>
                </a:solidFill>
              </a:rPr>
              <a:t>More innovative, safer and more effective therapeutic and relapse-preventing solutions based on active substances are required</a:t>
            </a:r>
          </a:p>
          <a:p>
            <a:pPr marL="342900" indent="-342900" algn="just">
              <a:buFont typeface="Wingdings" panose="05000000000000000000" pitchFamily="2" charset="2"/>
              <a:buChar char="q"/>
            </a:pPr>
            <a:r>
              <a:rPr lang="fr-FR" sz="2200" b="1" dirty="0" err="1">
                <a:solidFill>
                  <a:srgbClr val="C00000"/>
                </a:solidFill>
              </a:rPr>
              <a:t>Other</a:t>
            </a:r>
            <a:r>
              <a:rPr lang="fr-FR" sz="2200" b="1" dirty="0">
                <a:solidFill>
                  <a:srgbClr val="C00000"/>
                </a:solidFill>
              </a:rPr>
              <a:t> non-invasive </a:t>
            </a:r>
            <a:r>
              <a:rPr lang="fr-FR" sz="2200" b="1" dirty="0" err="1">
                <a:solidFill>
                  <a:srgbClr val="C00000"/>
                </a:solidFill>
              </a:rPr>
              <a:t>multidisciplinary</a:t>
            </a:r>
            <a:r>
              <a:rPr lang="fr-FR" sz="2200" b="1" dirty="0">
                <a:solidFill>
                  <a:srgbClr val="C00000"/>
                </a:solidFill>
              </a:rPr>
              <a:t> and/or </a:t>
            </a:r>
            <a:r>
              <a:rPr lang="fr-FR" sz="2200" b="1" dirty="0" err="1">
                <a:solidFill>
                  <a:srgbClr val="C00000"/>
                </a:solidFill>
              </a:rPr>
              <a:t>transdiagnostic</a:t>
            </a:r>
            <a:r>
              <a:rPr lang="fr-FR" sz="2200" b="1" dirty="0">
                <a:solidFill>
                  <a:srgbClr val="C00000"/>
                </a:solidFill>
              </a:rPr>
              <a:t> </a:t>
            </a:r>
            <a:r>
              <a:rPr lang="fr-FR" sz="2200" b="1" dirty="0" err="1">
                <a:solidFill>
                  <a:srgbClr val="C00000"/>
                </a:solidFill>
              </a:rPr>
              <a:t>approaches</a:t>
            </a:r>
            <a:r>
              <a:rPr lang="fr-FR" sz="2200" b="1" dirty="0">
                <a:solidFill>
                  <a:srgbClr val="C00000"/>
                </a:solidFill>
              </a:rPr>
              <a:t> (</a:t>
            </a:r>
            <a:r>
              <a:rPr lang="fr-FR" sz="2200" b="1" dirty="0" err="1">
                <a:solidFill>
                  <a:srgbClr val="C00000"/>
                </a:solidFill>
              </a:rPr>
              <a:t>e.g</a:t>
            </a:r>
            <a:r>
              <a:rPr lang="fr-FR" sz="2200" b="1" dirty="0">
                <a:solidFill>
                  <a:srgbClr val="C00000"/>
                </a:solidFill>
              </a:rPr>
              <a:t>. neurostimulation, </a:t>
            </a:r>
            <a:r>
              <a:rPr lang="fr-FR" sz="2200" b="1" dirty="0" err="1">
                <a:solidFill>
                  <a:srgbClr val="C00000"/>
                </a:solidFill>
              </a:rPr>
              <a:t>neuroimaging</a:t>
            </a:r>
            <a:r>
              <a:rPr lang="fr-FR" sz="2200" b="1" dirty="0">
                <a:solidFill>
                  <a:srgbClr val="C00000"/>
                </a:solidFill>
              </a:rPr>
              <a:t>, digital, non-</a:t>
            </a:r>
            <a:r>
              <a:rPr lang="fr-FR" sz="2200" b="1" dirty="0" err="1">
                <a:solidFill>
                  <a:srgbClr val="C00000"/>
                </a:solidFill>
              </a:rPr>
              <a:t>pharmaceutical</a:t>
            </a:r>
            <a:r>
              <a:rPr lang="fr-FR" sz="2200" b="1" dirty="0">
                <a:solidFill>
                  <a:srgbClr val="C00000"/>
                </a:solidFill>
              </a:rPr>
              <a:t>, </a:t>
            </a:r>
            <a:r>
              <a:rPr lang="fr-FR" sz="2200" b="1" dirty="0" err="1">
                <a:solidFill>
                  <a:srgbClr val="C00000"/>
                </a:solidFill>
              </a:rPr>
              <a:t>psychotherapy</a:t>
            </a:r>
            <a:r>
              <a:rPr lang="fr-FR" sz="2200" b="1" dirty="0">
                <a:solidFill>
                  <a:srgbClr val="C00000"/>
                </a:solidFill>
              </a:rPr>
              <a:t>, psychosocial) </a:t>
            </a:r>
            <a:r>
              <a:rPr lang="fr-FR" sz="2200" b="1" dirty="0" err="1">
                <a:solidFill>
                  <a:srgbClr val="C00000"/>
                </a:solidFill>
              </a:rPr>
              <a:t>should</a:t>
            </a:r>
            <a:r>
              <a:rPr lang="fr-FR" sz="2200" b="1" dirty="0">
                <a:solidFill>
                  <a:srgbClr val="C00000"/>
                </a:solidFill>
              </a:rPr>
              <a:t> </a:t>
            </a:r>
            <a:r>
              <a:rPr lang="fr-FR" sz="2200" b="1" dirty="0" err="1">
                <a:solidFill>
                  <a:srgbClr val="C00000"/>
                </a:solidFill>
              </a:rPr>
              <a:t>be</a:t>
            </a:r>
            <a:r>
              <a:rPr lang="fr-FR" sz="2200" b="1" dirty="0">
                <a:solidFill>
                  <a:srgbClr val="C00000"/>
                </a:solidFill>
              </a:rPr>
              <a:t> </a:t>
            </a:r>
            <a:r>
              <a:rPr lang="fr-FR" sz="2200" b="1" dirty="0" err="1">
                <a:solidFill>
                  <a:srgbClr val="C00000"/>
                </a:solidFill>
              </a:rPr>
              <a:t>further</a:t>
            </a:r>
            <a:r>
              <a:rPr lang="fr-FR" sz="2200" b="1" dirty="0">
                <a:solidFill>
                  <a:srgbClr val="C00000"/>
                </a:solidFill>
              </a:rPr>
              <a:t> </a:t>
            </a:r>
            <a:r>
              <a:rPr lang="fr-FR" sz="2200" b="1" dirty="0" err="1">
                <a:solidFill>
                  <a:srgbClr val="C00000"/>
                </a:solidFill>
              </a:rPr>
              <a:t>developed</a:t>
            </a:r>
            <a:r>
              <a:rPr lang="fr-FR" sz="2200" b="1" dirty="0">
                <a:solidFill>
                  <a:srgbClr val="C00000"/>
                </a:solidFill>
              </a:rPr>
              <a:t> </a:t>
            </a:r>
            <a:r>
              <a:rPr lang="en-US" sz="2200" b="1" dirty="0">
                <a:solidFill>
                  <a:srgbClr val="C00000"/>
                </a:solidFill>
              </a:rPr>
              <a:t>to complement the therapeutic and relapse prevention solutions </a:t>
            </a:r>
            <a:endParaRPr lang="fr-FR" sz="2200" b="1" dirty="0">
              <a:solidFill>
                <a:srgbClr val="C00000"/>
              </a:solidFill>
            </a:endParaRPr>
          </a:p>
          <a:p>
            <a:pPr marL="342900" indent="-342900" algn="just">
              <a:buFont typeface="Wingdings" panose="05000000000000000000" pitchFamily="2" charset="2"/>
              <a:buChar char="q"/>
            </a:pPr>
            <a:r>
              <a:rPr lang="en-US" sz="2200" b="1" dirty="0">
                <a:solidFill>
                  <a:srgbClr val="C00000"/>
                </a:solidFill>
              </a:rPr>
              <a:t>Improve health outcomes, self-determination, autonomy and quality of life in the long-term.</a:t>
            </a:r>
          </a:p>
          <a:p>
            <a:pPr marL="285750" indent="-285750">
              <a:buFont typeface="Arial" panose="020B0604020202020204" pitchFamily="34" charset="0"/>
              <a:buChar char="•"/>
            </a:pPr>
            <a:endParaRPr lang="fr-FR" sz="2800" dirty="0"/>
          </a:p>
        </p:txBody>
      </p:sp>
      <p:sp>
        <p:nvSpPr>
          <p:cNvPr id="6" name="ZoneTexte 5"/>
          <p:cNvSpPr txBox="1"/>
          <p:nvPr/>
        </p:nvSpPr>
        <p:spPr bwMode="auto">
          <a:xfrm>
            <a:off x="647056" y="1543774"/>
            <a:ext cx="16436778" cy="1292662"/>
          </a:xfrm>
          <a:prstGeom prst="rect">
            <a:avLst/>
          </a:prstGeom>
          <a:solidFill>
            <a:schemeClr val="accent1">
              <a:lumMod val="20000"/>
              <a:lumOff val="80000"/>
            </a:schemeClr>
          </a:solidFill>
          <a:ln>
            <a:solidFill>
              <a:schemeClr val="tx2"/>
            </a:solidFill>
          </a:ln>
        </p:spPr>
        <p:txBody>
          <a:bodyPr wrap="square" rtlCol="0">
            <a:spAutoFit/>
          </a:bodyPr>
          <a:lstStyle/>
          <a:p>
            <a:pPr algn="ctr"/>
            <a:r>
              <a:rPr lang="fr-FR" sz="2400" b="1" dirty="0"/>
              <a:t>Destination 3 -</a:t>
            </a:r>
            <a:r>
              <a:rPr lang="en-US" sz="2400" b="1" dirty="0"/>
              <a:t>Tackling diseases and reducing disease burden</a:t>
            </a:r>
            <a:endParaRPr lang="fr-FR" sz="2400" b="1" dirty="0"/>
          </a:p>
          <a:p>
            <a:pPr algn="ctr"/>
            <a:r>
              <a:rPr lang="fr-FR" sz="2700" dirty="0"/>
              <a:t>RIA- 7 projets financés - 6-8 M€/projet</a:t>
            </a:r>
          </a:p>
          <a:p>
            <a:pPr algn="ctr"/>
            <a:r>
              <a:rPr lang="fr-FR" sz="2700" dirty="0"/>
              <a:t>Implication SHS + </a:t>
            </a:r>
            <a:r>
              <a:rPr lang="fr-FR" sz="2700" dirty="0" err="1"/>
              <a:t>SMEs</a:t>
            </a:r>
            <a:r>
              <a:rPr lang="fr-FR" sz="2700" dirty="0"/>
              <a:t> + </a:t>
            </a:r>
            <a:r>
              <a:rPr lang="fr-FR" sz="2400" dirty="0"/>
              <a:t>network </a:t>
            </a:r>
            <a:r>
              <a:rPr lang="fr-FR" sz="2400" dirty="0" err="1"/>
              <a:t>with</a:t>
            </a:r>
            <a:r>
              <a:rPr lang="fr-FR" sz="2400" dirty="0"/>
              <a:t> the </a:t>
            </a:r>
            <a:r>
              <a:rPr lang="fr-FR" sz="2400" dirty="0" err="1"/>
              <a:t>European</a:t>
            </a:r>
            <a:r>
              <a:rPr lang="fr-FR" sz="2400" dirty="0"/>
              <a:t> </a:t>
            </a:r>
            <a:r>
              <a:rPr lang="fr-FR" sz="2400" dirty="0" err="1"/>
              <a:t>Partnership</a:t>
            </a:r>
            <a:r>
              <a:rPr lang="fr-FR" sz="2400" dirty="0"/>
              <a:t> for Brain </a:t>
            </a:r>
            <a:r>
              <a:rPr lang="fr-FR" sz="2400" dirty="0" err="1"/>
              <a:t>Health</a:t>
            </a:r>
            <a:endParaRPr lang="fr-FR" sz="2400" dirty="0"/>
          </a:p>
        </p:txBody>
      </p:sp>
    </p:spTree>
    <p:extLst>
      <p:ext uri="{BB962C8B-B14F-4D97-AF65-F5344CB8AC3E}">
        <p14:creationId xmlns:p14="http://schemas.microsoft.com/office/powerpoint/2010/main" val="29119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10551892" name=" 710551891"/>
          <p:cNvSpPr/>
          <p:nvPr/>
        </p:nvSpPr>
        <p:spPr bwMode="auto">
          <a:xfrm>
            <a:off x="9016560" y="5006340"/>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3" name="ZoneTexte 2"/>
          <p:cNvSpPr txBox="1"/>
          <p:nvPr/>
        </p:nvSpPr>
        <p:spPr>
          <a:xfrm>
            <a:off x="791072" y="1831132"/>
            <a:ext cx="17209912" cy="923330"/>
          </a:xfrm>
          <a:prstGeom prst="rect">
            <a:avLst/>
          </a:prstGeom>
          <a:noFill/>
        </p:spPr>
        <p:txBody>
          <a:bodyPr wrap="square" rtlCol="0">
            <a:spAutoFit/>
          </a:bodyPr>
          <a:lstStyle/>
          <a:p>
            <a:pPr lvl="0"/>
            <a:endParaRPr lang="fr-FR" dirty="0"/>
          </a:p>
          <a:p>
            <a:pPr lvl="0"/>
            <a:endParaRPr lang="fr-FR" dirty="0"/>
          </a:p>
          <a:p>
            <a:endParaRPr lang="fr-FR" dirty="0"/>
          </a:p>
        </p:txBody>
      </p:sp>
      <p:sp>
        <p:nvSpPr>
          <p:cNvPr id="4" name="Rectangle 3"/>
          <p:cNvSpPr/>
          <p:nvPr/>
        </p:nvSpPr>
        <p:spPr>
          <a:xfrm>
            <a:off x="121853" y="139180"/>
            <a:ext cx="18023147" cy="1200329"/>
          </a:xfrm>
          <a:prstGeom prst="rect">
            <a:avLst/>
          </a:prstGeom>
        </p:spPr>
        <p:txBody>
          <a:bodyPr wrap="square">
            <a:spAutoFit/>
          </a:bodyPr>
          <a:lstStyle/>
          <a:p>
            <a:pPr algn="ctr"/>
            <a:r>
              <a:rPr lang="en-US" sz="3600" b="1" dirty="0">
                <a:solidFill>
                  <a:schemeClr val="bg1"/>
                </a:solidFill>
                <a:latin typeface="Gill Sans MT" panose="020B0502020104020203" pitchFamily="34" charset="0"/>
              </a:rPr>
              <a:t>HORIZON-HLTH-2025-03-DISEASE-02-two-stage: Advancing innovative interventions for mental, </a:t>
            </a:r>
            <a:r>
              <a:rPr lang="en-US" sz="3600" b="1" dirty="0" err="1">
                <a:solidFill>
                  <a:schemeClr val="bg1"/>
                </a:solidFill>
                <a:latin typeface="Gill Sans MT" panose="020B0502020104020203" pitchFamily="34" charset="0"/>
              </a:rPr>
              <a:t>behavioural</a:t>
            </a:r>
            <a:r>
              <a:rPr lang="en-US" sz="3600" b="1" dirty="0">
                <a:solidFill>
                  <a:schemeClr val="bg1"/>
                </a:solidFill>
                <a:latin typeface="Gill Sans MT" panose="020B0502020104020203" pitchFamily="34" charset="0"/>
              </a:rPr>
              <a:t> and neurodevelopmental disorders</a:t>
            </a:r>
            <a:endParaRPr lang="fr-FR" sz="3600" b="1" dirty="0">
              <a:solidFill>
                <a:schemeClr val="bg1"/>
              </a:solidFill>
              <a:latin typeface="Gill Sans MT" panose="020B0502020104020203" pitchFamily="34" charset="0"/>
            </a:endParaRPr>
          </a:p>
        </p:txBody>
      </p:sp>
      <p:sp>
        <p:nvSpPr>
          <p:cNvPr id="5" name="ZoneTexte 4"/>
          <p:cNvSpPr txBox="1"/>
          <p:nvPr/>
        </p:nvSpPr>
        <p:spPr>
          <a:xfrm>
            <a:off x="647056" y="4783460"/>
            <a:ext cx="14401600" cy="1723549"/>
          </a:xfrm>
          <a:prstGeom prst="rect">
            <a:avLst/>
          </a:prstGeom>
          <a:noFill/>
        </p:spPr>
        <p:txBody>
          <a:bodyPr wrap="square" rtlCol="0">
            <a:spAutoFit/>
          </a:bodyPr>
          <a:lstStyle/>
          <a:p>
            <a:r>
              <a:rPr lang="fr-FR" sz="2800" b="1" u="sng" dirty="0" err="1">
                <a:solidFill>
                  <a:srgbClr val="425B68"/>
                </a:solidFill>
              </a:rPr>
              <a:t>Expected</a:t>
            </a:r>
            <a:r>
              <a:rPr lang="fr-FR" sz="2800" b="1" u="sng" dirty="0">
                <a:solidFill>
                  <a:srgbClr val="425B68"/>
                </a:solidFill>
              </a:rPr>
              <a:t> </a:t>
            </a:r>
            <a:r>
              <a:rPr lang="fr-FR" sz="2800" b="1" u="sng" dirty="0" err="1">
                <a:solidFill>
                  <a:srgbClr val="425B68"/>
                </a:solidFill>
              </a:rPr>
              <a:t>outcomes</a:t>
            </a:r>
            <a:r>
              <a:rPr lang="fr-FR" sz="2800" b="1" u="sng" dirty="0">
                <a:solidFill>
                  <a:srgbClr val="425B68"/>
                </a:solidFill>
              </a:rPr>
              <a:t>: </a:t>
            </a:r>
          </a:p>
          <a:p>
            <a:endParaRPr lang="en-GB" baseline="30000" dirty="0"/>
          </a:p>
          <a:p>
            <a:endParaRPr lang="en-GB" baseline="30000" dirty="0"/>
          </a:p>
          <a:p>
            <a:endParaRPr lang="en-GB" dirty="0"/>
          </a:p>
          <a:p>
            <a:endParaRPr lang="fr-FR" dirty="0"/>
          </a:p>
          <a:p>
            <a:r>
              <a:rPr lang="en-GB" baseline="30000" dirty="0"/>
              <a:t>	</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39114832"/>
              </p:ext>
            </p:extLst>
          </p:nvPr>
        </p:nvGraphicFramePr>
        <p:xfrm>
          <a:off x="4823520" y="1975148"/>
          <a:ext cx="12889432" cy="6979920"/>
        </p:xfrm>
        <a:graphic>
          <a:graphicData uri="http://schemas.openxmlformats.org/drawingml/2006/table">
            <a:tbl>
              <a:tblPr firstRow="1" bandRow="1">
                <a:tableStyleId>{22838BEF-8BB2-4498-84A7-C5851F593DF1}</a:tableStyleId>
              </a:tblPr>
              <a:tblGrid>
                <a:gridCol w="6444716">
                  <a:extLst>
                    <a:ext uri="{9D8B030D-6E8A-4147-A177-3AD203B41FA5}">
                      <a16:colId xmlns:a16="http://schemas.microsoft.com/office/drawing/2014/main" val="4272767208"/>
                    </a:ext>
                  </a:extLst>
                </a:gridCol>
                <a:gridCol w="6444716">
                  <a:extLst>
                    <a:ext uri="{9D8B030D-6E8A-4147-A177-3AD203B41FA5}">
                      <a16:colId xmlns:a16="http://schemas.microsoft.com/office/drawing/2014/main" val="3358485305"/>
                    </a:ext>
                  </a:extLst>
                </a:gridCol>
              </a:tblGrid>
              <a:tr h="370840">
                <a:tc>
                  <a:txBody>
                    <a:bodyPr/>
                    <a:lstStyle/>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r>
                        <a:rPr lang="en-GB" sz="2000" b="1" dirty="0"/>
                        <a:t>Scientific and clinical communities </a:t>
                      </a:r>
                      <a:endParaRPr lang="fr-FR" sz="2000" b="1" dirty="0"/>
                    </a:p>
                  </a:txBody>
                  <a:tcPr/>
                </a:tc>
                <a:tc>
                  <a:txBody>
                    <a:bodyPr/>
                    <a:lstStyle/>
                    <a:p>
                      <a:pPr marL="342900" marR="0" lvl="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t>Make effective use of state-of-the-art knowledge, data, technologies, tools, methods, best practices, and trainings to underpin and complement the development of innovative interventions</a:t>
                      </a:r>
                      <a:r>
                        <a:rPr lang="en-GB" sz="2000" b="0" baseline="30000" dirty="0"/>
                        <a:t> </a:t>
                      </a:r>
                      <a:r>
                        <a:rPr lang="en-GB" sz="2000" b="0" dirty="0"/>
                        <a:t>aimed at achieving a lasting  benefit.</a:t>
                      </a:r>
                      <a:endParaRPr lang="fr-FR" sz="2000" b="0" dirty="0"/>
                    </a:p>
                    <a:p>
                      <a:pPr marL="342900" marR="0" lvl="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dirty="0"/>
                        <a:t>B</a:t>
                      </a:r>
                      <a:r>
                        <a:rPr lang="en-GB" sz="2000" b="0" dirty="0" err="1"/>
                        <a:t>enefit</a:t>
                      </a:r>
                      <a:r>
                        <a:rPr lang="en-GB" sz="2000" b="0" dirty="0"/>
                        <a:t> from the exchange of data, knowledge and best practices, thereby strengthening their collaboration and building knowledge and care networks in the EU, the Associated Countries and beyond.</a:t>
                      </a:r>
                      <a:endParaRPr lang="fr-FR" sz="2000" b="0" dirty="0"/>
                    </a:p>
                    <a:p>
                      <a:pPr marL="342900" marR="0" lvl="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t>Make wide use of relevant databases and/or integrate them with existing infrastructures for storage and sharing of collected data according to FAIR principles, thereby encouraging further use of the data.</a:t>
                      </a:r>
                      <a:endParaRPr lang="fr-FR" sz="2000" b="0" dirty="0"/>
                    </a:p>
                    <a:p>
                      <a:pPr algn="ctr"/>
                      <a:endParaRPr lang="fr-FR" sz="2000" b="0" dirty="0"/>
                    </a:p>
                  </a:txBody>
                  <a:tcPr/>
                </a:tc>
                <a:extLst>
                  <a:ext uri="{0D108BD9-81ED-4DB2-BD59-A6C34878D82A}">
                    <a16:rowId xmlns:a16="http://schemas.microsoft.com/office/drawing/2014/main" val="28371424"/>
                  </a:ext>
                </a:extLst>
              </a:tr>
              <a:tr h="370840">
                <a:tc>
                  <a:txBody>
                    <a:bodyPr/>
                    <a:lstStyle/>
                    <a:p>
                      <a:pPr algn="ctr"/>
                      <a:endParaRPr lang="en-GB" sz="2000" b="1" dirty="0"/>
                    </a:p>
                    <a:p>
                      <a:pPr algn="ctr"/>
                      <a:r>
                        <a:rPr lang="en-GB" sz="2000" b="1" dirty="0"/>
                        <a:t>Policymakers, funders, scientific and clinical communities, patient organisations, regulators</a:t>
                      </a:r>
                      <a:endParaRPr lang="fr-FR" sz="2000" b="1"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0" dirty="0"/>
                        <a:t>Informed of the research advances made and the requirements for a widespread implementation of the innovative therapeutic interventions and complementary approaches.</a:t>
                      </a:r>
                      <a:endParaRPr lang="fr-FR" sz="2000" b="0" dirty="0"/>
                    </a:p>
                    <a:p>
                      <a:pPr algn="ctr"/>
                      <a:endParaRPr lang="fr-FR" sz="2000" b="0" dirty="0"/>
                    </a:p>
                  </a:txBody>
                  <a:tcPr/>
                </a:tc>
                <a:extLst>
                  <a:ext uri="{0D108BD9-81ED-4DB2-BD59-A6C34878D82A}">
                    <a16:rowId xmlns:a16="http://schemas.microsoft.com/office/drawing/2014/main" val="175381374"/>
                  </a:ext>
                </a:extLst>
              </a:tr>
              <a:tr h="370840">
                <a:tc>
                  <a:txBody>
                    <a:bodyPr/>
                    <a:lstStyle/>
                    <a:p>
                      <a:pPr algn="ctr"/>
                      <a:endParaRPr lang="en-GB" sz="2000" b="1" dirty="0"/>
                    </a:p>
                    <a:p>
                      <a:pPr algn="ctr"/>
                      <a:r>
                        <a:rPr lang="en-GB" sz="2000" b="1" dirty="0"/>
                        <a:t>Patients and caregivers </a:t>
                      </a:r>
                      <a:endParaRPr lang="fr-FR" sz="2000" b="1"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0" dirty="0"/>
                        <a:t>Ensuring that their needs are catered for, with the aim of tangibly benefitting from the interventions. </a:t>
                      </a:r>
                      <a:endParaRPr lang="fr-FR" sz="2000" b="0" dirty="0"/>
                    </a:p>
                    <a:p>
                      <a:pPr algn="ctr"/>
                      <a:endParaRPr lang="fr-FR" sz="2000" b="0" dirty="0"/>
                    </a:p>
                  </a:txBody>
                  <a:tcPr/>
                </a:tc>
                <a:extLst>
                  <a:ext uri="{0D108BD9-81ED-4DB2-BD59-A6C34878D82A}">
                    <a16:rowId xmlns:a16="http://schemas.microsoft.com/office/drawing/2014/main" val="3222011446"/>
                  </a:ext>
                </a:extLst>
              </a:tr>
            </a:tbl>
          </a:graphicData>
        </a:graphic>
      </p:graphicFrame>
    </p:spTree>
    <p:extLst>
      <p:ext uri="{BB962C8B-B14F-4D97-AF65-F5344CB8AC3E}">
        <p14:creationId xmlns:p14="http://schemas.microsoft.com/office/powerpoint/2010/main" val="459900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3510</TotalTime>
  <Words>2062</Words>
  <Application>Microsoft Macintosh PowerPoint</Application>
  <DocSecurity>0</DocSecurity>
  <PresentationFormat>Personnalisé</PresentationFormat>
  <Paragraphs>190</Paragraphs>
  <Slides>11</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Montserrat Bold</vt:lpstr>
      <vt:lpstr>Calibri</vt:lpstr>
      <vt:lpstr>Gill Sans MT</vt:lpstr>
      <vt:lpstr>Montserrat</vt:lpstr>
      <vt:lpstr>Wingdings</vt:lpstr>
      <vt:lpstr>Montserrat Semi-Bold</vt:lpstr>
      <vt:lpstr>Office Theme</vt:lpstr>
      <vt:lpstr>La cellule Europe</vt:lpstr>
      <vt:lpstr>Présentation PowerPoint</vt:lpstr>
      <vt:lpstr>Présentation PowerPoint</vt:lpstr>
      <vt:lpstr>2 principaux AAP Cluster Sante 2025 en Neuro</vt:lpstr>
      <vt:lpstr>Présentation PowerPoint</vt:lpstr>
      <vt:lpstr>Présentation PowerPoint</vt:lpstr>
      <vt:lpstr>Présentation PowerPoint</vt:lpstr>
      <vt:lpstr>Présentation PowerPoint</vt:lpstr>
      <vt:lpstr>Présentation PowerPoint</vt:lpstr>
      <vt:lpstr>Présentation PowerPoint</vt:lpstr>
      <vt:lpstr>ACTIONS COMMUNICATION ET VISIBILITé</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Générique Cellule Europe</dc:title>
  <dc:subject/>
  <dc:creator>Laurence GARRIC</dc:creator>
  <cp:keywords/>
  <dc:description/>
  <cp:lastModifiedBy>Joëlle CHABRY</cp:lastModifiedBy>
  <cp:revision>523</cp:revision>
  <dcterms:created xsi:type="dcterms:W3CDTF">2006-08-16T00:00:00Z</dcterms:created>
  <dcterms:modified xsi:type="dcterms:W3CDTF">2025-04-16T15:14:02Z</dcterms:modified>
  <cp:category/>
  <dc:identifier>DAFqN5_4t_I</dc:identifier>
  <cp:contentStatus/>
  <dc:language/>
  <cp:version/>
</cp:coreProperties>
</file>